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74" r:id="rId2"/>
    <p:sldId id="972" r:id="rId3"/>
    <p:sldId id="1145" r:id="rId4"/>
    <p:sldId id="398" r:id="rId5"/>
    <p:sldId id="400" r:id="rId6"/>
    <p:sldId id="1152" r:id="rId7"/>
    <p:sldId id="1151" r:id="rId8"/>
    <p:sldId id="1153" r:id="rId9"/>
    <p:sldId id="1156" r:id="rId10"/>
    <p:sldId id="1154" r:id="rId11"/>
    <p:sldId id="1155" r:id="rId12"/>
    <p:sldId id="1157" r:id="rId13"/>
    <p:sldId id="1158" r:id="rId14"/>
    <p:sldId id="1159" r:id="rId15"/>
    <p:sldId id="405" r:id="rId16"/>
    <p:sldId id="414" r:id="rId17"/>
    <p:sldId id="1160" r:id="rId18"/>
    <p:sldId id="1161" r:id="rId19"/>
    <p:sldId id="1162" r:id="rId20"/>
    <p:sldId id="406" r:id="rId21"/>
    <p:sldId id="407" r:id="rId22"/>
    <p:sldId id="401" r:id="rId23"/>
    <p:sldId id="1163" r:id="rId24"/>
    <p:sldId id="432" r:id="rId25"/>
    <p:sldId id="1149" r:id="rId26"/>
    <p:sldId id="418" r:id="rId27"/>
    <p:sldId id="1077" r:id="rId28"/>
    <p:sldId id="1164" r:id="rId29"/>
    <p:sldId id="1165" r:id="rId30"/>
    <p:sldId id="1166" r:id="rId31"/>
    <p:sldId id="1167" r:id="rId32"/>
    <p:sldId id="1092" r:id="rId33"/>
    <p:sldId id="423" r:id="rId34"/>
    <p:sldId id="1168" r:id="rId35"/>
    <p:sldId id="424" r:id="rId36"/>
    <p:sldId id="1074" r:id="rId37"/>
    <p:sldId id="1066" r:id="rId38"/>
    <p:sldId id="1068" r:id="rId39"/>
    <p:sldId id="1170" r:id="rId40"/>
    <p:sldId id="1171" r:id="rId41"/>
    <p:sldId id="1095" r:id="rId42"/>
    <p:sldId id="1083" r:id="rId43"/>
    <p:sldId id="967" r:id="rId44"/>
    <p:sldId id="1130" r:id="rId45"/>
    <p:sldId id="1172" r:id="rId46"/>
    <p:sldId id="1173" r:id="rId47"/>
    <p:sldId id="1174" r:id="rId48"/>
    <p:sldId id="1175" r:id="rId49"/>
    <p:sldId id="1176" r:id="rId50"/>
    <p:sldId id="417" r:id="rId51"/>
    <p:sldId id="1177" r:id="rId52"/>
    <p:sldId id="1178" r:id="rId53"/>
    <p:sldId id="1179" r:id="rId54"/>
    <p:sldId id="1076" r:id="rId55"/>
    <p:sldId id="1065" r:id="rId56"/>
    <p:sldId id="1078" r:id="rId57"/>
    <p:sldId id="1136" r:id="rId58"/>
    <p:sldId id="1139" r:id="rId59"/>
    <p:sldId id="1091" r:id="rId60"/>
    <p:sldId id="1090" r:id="rId61"/>
    <p:sldId id="425" r:id="rId62"/>
    <p:sldId id="431" r:id="rId63"/>
    <p:sldId id="1138" r:id="rId64"/>
    <p:sldId id="1137" r:id="rId65"/>
    <p:sldId id="439" r:id="rId66"/>
    <p:sldId id="440" r:id="rId67"/>
    <p:sldId id="442" r:id="rId68"/>
    <p:sldId id="443" r:id="rId69"/>
    <p:sldId id="444" r:id="rId70"/>
    <p:sldId id="944" r:id="rId71"/>
    <p:sldId id="1045" r:id="rId72"/>
    <p:sldId id="1142" r:id="rId73"/>
    <p:sldId id="882" r:id="rId74"/>
    <p:sldId id="883" r:id="rId75"/>
    <p:sldId id="1181" r:id="rId76"/>
    <p:sldId id="1143" r:id="rId77"/>
    <p:sldId id="1144" r:id="rId78"/>
    <p:sldId id="885" r:id="rId79"/>
    <p:sldId id="1010" r:id="rId80"/>
    <p:sldId id="973" r:id="rId81"/>
    <p:sldId id="1182" r:id="rId82"/>
    <p:sldId id="1183" r:id="rId83"/>
    <p:sldId id="1180" r:id="rId8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4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3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8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9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7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05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3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43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6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8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99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3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9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4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4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72.png"/><Relationship Id="rId3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30.png"/><Relationship Id="rId4" Type="http://schemas.openxmlformats.org/officeDocument/2006/relationships/image" Target="../media/image67.png"/><Relationship Id="rId9" Type="http://schemas.openxmlformats.org/officeDocument/2006/relationships/image" Target="../media/image621.png"/><Relationship Id="rId14" Type="http://schemas.openxmlformats.org/officeDocument/2006/relationships/image" Target="../media/image6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github.io/devdocs/tutorial/general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080271409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16.png"/><Relationship Id="rId5" Type="http://schemas.openxmlformats.org/officeDocument/2006/relationships/image" Target="NULL"/><Relationship Id="rId10" Type="http://schemas.openxmlformats.org/officeDocument/2006/relationships/image" Target="../media/image115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20.png"/><Relationship Id="rId9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3.png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4.png"/><Relationship Id="rId12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18</a:t>
              </a:r>
            </a:p>
            <a:p>
              <a:pPr algn="ctr"/>
              <a:r>
                <a:rPr lang="en-US" dirty="0"/>
                <a:t>Differential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0668636-00D8-EC44-A243-F93A78AF6BB1}"/>
              </a:ext>
            </a:extLst>
          </p:cNvPr>
          <p:cNvGrpSpPr/>
          <p:nvPr/>
        </p:nvGrpSpPr>
        <p:grpSpPr>
          <a:xfrm>
            <a:off x="3150971" y="150602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106008-AEAF-77EA-F879-5D8D62C22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7576D2-8EC4-3D21-D019-D47C7B5A64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9CCCAD-30C8-48E5-CBDF-A70F25902CCB}"/>
              </a:ext>
            </a:extLst>
          </p:cNvPr>
          <p:cNvGrpSpPr/>
          <p:nvPr/>
        </p:nvGrpSpPr>
        <p:grpSpPr>
          <a:xfrm>
            <a:off x="3106329" y="1909125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A85F59A-81B3-B686-15A3-7FD11A7F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E6F2B-B9C1-7C6F-675C-348B88A049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041FF7-349C-1C13-EC68-E409B4B02FF7}"/>
              </a:ext>
            </a:extLst>
          </p:cNvPr>
          <p:cNvGrpSpPr/>
          <p:nvPr/>
        </p:nvGrpSpPr>
        <p:grpSpPr>
          <a:xfrm>
            <a:off x="4391280" y="2301278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5571E6-F72B-3DBA-80DB-6FB71043360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3EBD135-7ECA-98A7-F40F-31D611D06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46506F-6944-9790-469C-B48F125D1AD4}"/>
              </a:ext>
            </a:extLst>
          </p:cNvPr>
          <p:cNvGrpSpPr/>
          <p:nvPr/>
        </p:nvGrpSpPr>
        <p:grpSpPr>
          <a:xfrm>
            <a:off x="2244548" y="2506794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4BD68E-1C3A-CC33-471E-2D19BA3F9D8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6E5BA21-7A8F-CE55-2195-ED09A739A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CDB54-7A7D-7DC2-B70D-591B37DC10B1}"/>
              </a:ext>
            </a:extLst>
          </p:cNvPr>
          <p:cNvGrpSpPr/>
          <p:nvPr/>
        </p:nvGrpSpPr>
        <p:grpSpPr>
          <a:xfrm>
            <a:off x="2381437" y="2711325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7A5E1A-5079-A830-33C5-A09B55E2778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7526262-1A80-4828-0FF9-A44B20185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3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0A287D7-23AA-624F-18DF-8EE224B59138}"/>
              </a:ext>
            </a:extLst>
          </p:cNvPr>
          <p:cNvGrpSpPr/>
          <p:nvPr/>
        </p:nvGrpSpPr>
        <p:grpSpPr>
          <a:xfrm>
            <a:off x="3001068" y="3295668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EA0D84-60A2-C57A-9765-F92C35F93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91B897-7F70-015A-E4E6-2164AEE85E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F7057D-CADE-4BC0-0E21-FC8D875BBAD9}"/>
              </a:ext>
            </a:extLst>
          </p:cNvPr>
          <p:cNvGrpSpPr/>
          <p:nvPr/>
        </p:nvGrpSpPr>
        <p:grpSpPr>
          <a:xfrm>
            <a:off x="3071418" y="350281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51F5AB8-8AEB-78F5-E4F4-D78F13A00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B06D60-05F8-53E0-2062-9396F1145A0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EB5603-6825-80DE-323A-21A47A6A939F}"/>
              </a:ext>
            </a:extLst>
          </p:cNvPr>
          <p:cNvGrpSpPr/>
          <p:nvPr/>
        </p:nvGrpSpPr>
        <p:grpSpPr>
          <a:xfrm>
            <a:off x="3772845" y="369427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771431-5C02-3B9C-15D1-CCF44776C8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4C585EB-3444-5A09-4013-14D0B295F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E94EF2-D5F4-661F-06CB-7E52FB0BB242}"/>
              </a:ext>
            </a:extLst>
          </p:cNvPr>
          <p:cNvGrpSpPr/>
          <p:nvPr/>
        </p:nvGrpSpPr>
        <p:grpSpPr>
          <a:xfrm>
            <a:off x="2139093" y="4304203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250059-4D22-4302-33D7-9119D946BE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E6E85C0-2A50-F2C3-8CC4-7AD9BB4C8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B7E919-2D8A-81B1-E789-1F75759E0A8C}"/>
              </a:ext>
            </a:extLst>
          </p:cNvPr>
          <p:cNvGrpSpPr/>
          <p:nvPr/>
        </p:nvGrpSpPr>
        <p:grpSpPr>
          <a:xfrm>
            <a:off x="3140944" y="4497102"/>
            <a:ext cx="1068643" cy="369332"/>
            <a:chOff x="3647644" y="5359159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BE740C-B959-B9C7-5A78-45FA3B5B84F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557250A-170D-FD8D-5E4E-E648FC410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D95BEA4-888F-FE06-7B90-11E1F0649AB7}"/>
              </a:ext>
            </a:extLst>
          </p:cNvPr>
          <p:cNvGrpSpPr/>
          <p:nvPr/>
        </p:nvGrpSpPr>
        <p:grpSpPr>
          <a:xfrm>
            <a:off x="5197754" y="488255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873BEC-8744-47CA-14D9-9DC5D3161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EA8DE0B-EFA4-68ED-8C91-13D621713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59D53E6-FE32-4FD0-EDA2-DC0A0EBCA64B}"/>
              </a:ext>
            </a:extLst>
          </p:cNvPr>
          <p:cNvGrpSpPr/>
          <p:nvPr/>
        </p:nvGrpSpPr>
        <p:grpSpPr>
          <a:xfrm>
            <a:off x="7334872" y="5288277"/>
            <a:ext cx="770196" cy="369332"/>
            <a:chOff x="2157212" y="5360480"/>
            <a:chExt cx="770196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CBB800-5ED7-852C-4F94-5F882EA4F9D9}"/>
                </a:ext>
              </a:extLst>
            </p:cNvPr>
            <p:cNvSpPr txBox="1"/>
            <p:nvPr/>
          </p:nvSpPr>
          <p:spPr>
            <a:xfrm>
              <a:off x="254395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0E037BE-9277-97A4-89EB-3CBD530E5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2253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E92F6A-684C-5F64-DDF5-0ABF19DF8122}"/>
              </a:ext>
            </a:extLst>
          </p:cNvPr>
          <p:cNvGrpSpPr/>
          <p:nvPr/>
        </p:nvGrpSpPr>
        <p:grpSpPr>
          <a:xfrm>
            <a:off x="8023209" y="5879848"/>
            <a:ext cx="771753" cy="369332"/>
            <a:chOff x="2157212" y="5356391"/>
            <a:chExt cx="77175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C1D41A-AB8A-7119-9DDA-4960E43C001A}"/>
                </a:ext>
              </a:extLst>
            </p:cNvPr>
            <p:cNvSpPr txBox="1"/>
            <p:nvPr/>
          </p:nvSpPr>
          <p:spPr>
            <a:xfrm>
              <a:off x="254550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6CA51CA-6A42-2CAA-C1A4-D4DACAF2D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88295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055D8A-641F-EC38-2C71-0911EC197E5D}"/>
              </a:ext>
            </a:extLst>
          </p:cNvPr>
          <p:cNvGrpSpPr/>
          <p:nvPr/>
        </p:nvGrpSpPr>
        <p:grpSpPr>
          <a:xfrm>
            <a:off x="3773885" y="468103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8A2638-2863-A86B-99BF-155745B679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182DE16-E21E-BCAD-704A-185E1A7C5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7F2C7DD-D4D7-A634-C6BE-CD40B17DAE52}"/>
              </a:ext>
            </a:extLst>
          </p:cNvPr>
          <p:cNvGrpSpPr/>
          <p:nvPr/>
        </p:nvGrpSpPr>
        <p:grpSpPr>
          <a:xfrm>
            <a:off x="2353423" y="6079565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286FA6-07E3-B04C-5CEF-76909CEDACE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AC38065-486E-DDC1-9FEF-56FD5119F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6789E3-0C3B-B1CC-E8FA-4362DF49024B}"/>
              </a:ext>
            </a:extLst>
          </p:cNvPr>
          <p:cNvSpPr/>
          <p:nvPr/>
        </p:nvSpPr>
        <p:spPr>
          <a:xfrm>
            <a:off x="2671763" y="377752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2230A7-6D61-27C6-D06F-86293E9D8C62}"/>
              </a:ext>
            </a:extLst>
          </p:cNvPr>
          <p:cNvSpPr/>
          <p:nvPr/>
        </p:nvSpPr>
        <p:spPr>
          <a:xfrm>
            <a:off x="3339436" y="377446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30679-4785-F5D2-755D-3F4041D4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E8F1B-844D-6863-3034-7B9CD1FF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3ACB8DC-1C5F-787D-17D4-3A1F4148F489}"/>
              </a:ext>
            </a:extLst>
          </p:cNvPr>
          <p:cNvSpPr/>
          <p:nvPr/>
        </p:nvSpPr>
        <p:spPr>
          <a:xfrm>
            <a:off x="4153967" y="4107425"/>
            <a:ext cx="1843549" cy="929149"/>
          </a:xfrm>
          <a:prstGeom prst="wedgeRoundRectCallout">
            <a:avLst>
              <a:gd name="adj1" fmla="val 18367"/>
              <a:gd name="adj2" fmla="val 1513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trampoline is 400m from the cannon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07FB38-4138-4ECE-6F98-BEF6BF9F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45" y="2369494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D4E98-23FA-FE21-C104-9E1A2B6ACB40}"/>
              </a:ext>
            </a:extLst>
          </p:cNvPr>
          <p:cNvGrpSpPr/>
          <p:nvPr/>
        </p:nvGrpSpPr>
        <p:grpSpPr>
          <a:xfrm>
            <a:off x="4927302" y="287573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34C8D4-5149-DB4E-0067-A60EAB073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8FEB1-29E0-0BC6-7A89-29B873CC34B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2536A-02A0-B2C4-5DE7-FF86A918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7058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03219-48B1-7AA1-E428-A04E8DF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50" y="3429000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23A0DB-2B81-8053-976C-F3B5BC8979F6}"/>
              </a:ext>
            </a:extLst>
          </p:cNvPr>
          <p:cNvGrpSpPr/>
          <p:nvPr/>
        </p:nvGrpSpPr>
        <p:grpSpPr>
          <a:xfrm>
            <a:off x="5047225" y="392774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289A8E-73EB-0545-C2DE-2F0F9FEC0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461AE-4E25-2E26-B1D3-0478E03533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8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686051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612191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DD8-DA35-8EA6-9596-19C5D9BD3E32}"/>
              </a:ext>
            </a:extLst>
          </p:cNvPr>
          <p:cNvSpPr/>
          <p:nvPr/>
        </p:nvSpPr>
        <p:spPr>
          <a:xfrm>
            <a:off x="4858491" y="252174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3730D-B3D7-EE13-ABA2-F87328D5C1C4}"/>
              </a:ext>
            </a:extLst>
          </p:cNvPr>
          <p:cNvSpPr/>
          <p:nvPr/>
        </p:nvSpPr>
        <p:spPr>
          <a:xfrm>
            <a:off x="3279527" y="434560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F6F769-6D78-46C8-A578-BD49B64F6A0E}"/>
              </a:ext>
            </a:extLst>
          </p:cNvPr>
          <p:cNvCxnSpPr>
            <a:stCxn id="5" idx="0"/>
            <a:endCxn id="14" idx="1"/>
          </p:cNvCxnSpPr>
          <p:nvPr/>
        </p:nvCxnSpPr>
        <p:spPr>
          <a:xfrm rot="16200000" flipH="1" flipV="1">
            <a:off x="3204782" y="2596488"/>
            <a:ext cx="2132895" cy="1983406"/>
          </a:xfrm>
          <a:prstGeom prst="bentConnector4">
            <a:avLst>
              <a:gd name="adj1" fmla="val -7555"/>
              <a:gd name="adj2" fmla="val 13684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3" grpId="0" animBg="1"/>
      <p:bldP spid="13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can use radiocarbon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C8CBA-7C2C-BC27-040D-F59A80F4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19" y="1575399"/>
            <a:ext cx="5504762" cy="47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85BA102-381C-7A3E-E47A-1123FD70AC43}"/>
              </a:ext>
            </a:extLst>
          </p:cNvPr>
          <p:cNvGrpSpPr/>
          <p:nvPr/>
        </p:nvGrpSpPr>
        <p:grpSpPr>
          <a:xfrm>
            <a:off x="4267975" y="163644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8768B1-8700-D6B7-F161-96384D478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51979B-F5D3-23FA-A444-FBE56EE588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894C80-5426-EB77-AB93-547EE2038244}"/>
              </a:ext>
            </a:extLst>
          </p:cNvPr>
          <p:cNvGrpSpPr/>
          <p:nvPr/>
        </p:nvGrpSpPr>
        <p:grpSpPr>
          <a:xfrm>
            <a:off x="3979550" y="1879886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1612FF-14C7-9EBF-3B14-76CEB3856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9F127-6D93-7DF5-4E95-C6B27B7DF62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CF7B67-77BE-8E33-DAE1-384BC2644540}"/>
              </a:ext>
            </a:extLst>
          </p:cNvPr>
          <p:cNvGrpSpPr/>
          <p:nvPr/>
        </p:nvGrpSpPr>
        <p:grpSpPr>
          <a:xfrm>
            <a:off x="2905128" y="2116021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766A35-07A1-6689-9C43-051A9DA803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EF1D4E-B149-9C44-F55D-14FDE465A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9F8EC8-C826-5D2A-27A9-99A3EFB22510}"/>
              </a:ext>
            </a:extLst>
          </p:cNvPr>
          <p:cNvGrpSpPr/>
          <p:nvPr/>
        </p:nvGrpSpPr>
        <p:grpSpPr>
          <a:xfrm>
            <a:off x="3863007" y="2378328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2C9DE3-5E26-405A-6FCF-45D4A9A732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4C3383-2E61-992C-97C4-59D0A1E1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E2D7CC-9906-F56E-F40D-E65CBFA8C22C}"/>
              </a:ext>
            </a:extLst>
          </p:cNvPr>
          <p:cNvGrpSpPr/>
          <p:nvPr/>
        </p:nvGrpSpPr>
        <p:grpSpPr>
          <a:xfrm>
            <a:off x="3306262" y="3091029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95F15C-D289-7DD8-DEC1-92E5CF0EF7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30DC6A0-B1AF-2399-48E6-56ADF2924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6DA27B-561F-0E60-3905-AFCD7E8C4F86}"/>
              </a:ext>
            </a:extLst>
          </p:cNvPr>
          <p:cNvGrpSpPr/>
          <p:nvPr/>
        </p:nvGrpSpPr>
        <p:grpSpPr>
          <a:xfrm>
            <a:off x="4326722" y="4306633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2AF067-9C41-9712-CDC0-C642AF208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9090147-9887-C48B-4615-E8D18531C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9BBB352-76A2-AF2E-F3E3-B7E5C08955C2}"/>
              </a:ext>
            </a:extLst>
          </p:cNvPr>
          <p:cNvGrpSpPr/>
          <p:nvPr/>
        </p:nvGrpSpPr>
        <p:grpSpPr>
          <a:xfrm>
            <a:off x="5163833" y="5512984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A82381-F5C9-EC8A-33C6-E37250C425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51604DF-8623-A4FD-D70D-FDB9A6938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68FA786-3181-4643-836A-4826158AC271}"/>
              </a:ext>
            </a:extLst>
          </p:cNvPr>
          <p:cNvGrpSpPr/>
          <p:nvPr/>
        </p:nvGrpSpPr>
        <p:grpSpPr>
          <a:xfrm>
            <a:off x="3743368" y="5771368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93E31-0A4A-A2CB-03D5-62FF67F542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1C090C-611F-5713-42BB-965F662AC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7BA861-6A96-EE0C-9F4C-F1A61357A871}"/>
              </a:ext>
            </a:extLst>
          </p:cNvPr>
          <p:cNvGrpSpPr/>
          <p:nvPr/>
        </p:nvGrpSpPr>
        <p:grpSpPr>
          <a:xfrm>
            <a:off x="3866688" y="3579358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633534-5583-BABA-378A-E862B60701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E6AD1D5-9F29-6ED3-0460-9DB3D83F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C02980-D6F9-E41A-471B-7CCAEA9ECAE7}"/>
              </a:ext>
            </a:extLst>
          </p:cNvPr>
          <p:cNvGrpSpPr/>
          <p:nvPr/>
        </p:nvGrpSpPr>
        <p:grpSpPr>
          <a:xfrm>
            <a:off x="4570433" y="5999906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9C2233-62F5-5813-EA2D-7AE8258617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6B6662E-D43A-A9B4-D0F1-B2A6DF0D3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/>
              <p:nvPr/>
            </p:nvSpPr>
            <p:spPr>
              <a:xfrm>
                <a:off x="5118752" y="3420788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52" y="3420788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/>
              <p:nvPr/>
            </p:nvSpPr>
            <p:spPr>
              <a:xfrm>
                <a:off x="5885526" y="4657205"/>
                <a:ext cx="2802370" cy="525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26" y="4657205"/>
                <a:ext cx="2802370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B9ED9-761F-9F0E-661D-3E631664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76" y="1518418"/>
            <a:ext cx="6259248" cy="497445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6F86310-4114-77C6-D73B-938D1A439A77}"/>
              </a:ext>
            </a:extLst>
          </p:cNvPr>
          <p:cNvGrpSpPr/>
          <p:nvPr/>
        </p:nvGrpSpPr>
        <p:grpSpPr>
          <a:xfrm>
            <a:off x="3295806" y="1720785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234F069-E5C8-45EC-90E6-724D9B9C4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24B1C-F626-EB76-BA8E-A2F1E7CB036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9F31A9-C208-1D37-2223-86C3A6FBC328}"/>
              </a:ext>
            </a:extLst>
          </p:cNvPr>
          <p:cNvGrpSpPr/>
          <p:nvPr/>
        </p:nvGrpSpPr>
        <p:grpSpPr>
          <a:xfrm>
            <a:off x="5042165" y="1935431"/>
            <a:ext cx="1076632" cy="369332"/>
            <a:chOff x="4704120" y="2356972"/>
            <a:chExt cx="1076632" cy="369332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D01C155-EB85-1CFD-3017-F2E4B2C5A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43F60-6E3B-2E78-E337-7AB6DE1EB57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F094BE-B85E-D466-68A2-53438F0086C5}"/>
              </a:ext>
            </a:extLst>
          </p:cNvPr>
          <p:cNvGrpSpPr/>
          <p:nvPr/>
        </p:nvGrpSpPr>
        <p:grpSpPr>
          <a:xfrm>
            <a:off x="5123761" y="2386199"/>
            <a:ext cx="1068643" cy="369332"/>
            <a:chOff x="3647644" y="4910075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09C291-F4AA-3C02-16FC-E689A101A6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B59D757-941E-3280-4210-57455729E1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50A83C-7D77-8C4D-A93A-C2149DBA6152}"/>
              </a:ext>
            </a:extLst>
          </p:cNvPr>
          <p:cNvGrpSpPr/>
          <p:nvPr/>
        </p:nvGrpSpPr>
        <p:grpSpPr>
          <a:xfrm>
            <a:off x="6154487" y="3046048"/>
            <a:ext cx="1064340" cy="369332"/>
            <a:chOff x="3647644" y="5421073"/>
            <a:chExt cx="1064340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7E7946-0119-F482-5F4A-A35E40F28B9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8B08CF3-0278-4684-9755-C1143309B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1254C13-0DB2-00B7-D28A-D0AE5223F610}"/>
              </a:ext>
            </a:extLst>
          </p:cNvPr>
          <p:cNvGrpSpPr/>
          <p:nvPr/>
        </p:nvGrpSpPr>
        <p:grpSpPr>
          <a:xfrm>
            <a:off x="4153142" y="3700719"/>
            <a:ext cx="1068643" cy="369332"/>
            <a:chOff x="3647644" y="5359159"/>
            <a:chExt cx="1068643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214706-2DA0-713A-FF9D-C9F49D5D98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09C7F36-0804-DA58-B2C3-65968C96C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01C9613-2944-ED77-CDAF-21F0B9504A4B}"/>
              </a:ext>
            </a:extLst>
          </p:cNvPr>
          <p:cNvGrpSpPr/>
          <p:nvPr/>
        </p:nvGrpSpPr>
        <p:grpSpPr>
          <a:xfrm>
            <a:off x="6899409" y="4446993"/>
            <a:ext cx="804126" cy="369332"/>
            <a:chOff x="2157212" y="5360480"/>
            <a:chExt cx="804126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F9BB440-85FE-CFAB-150B-FD6EED298214}"/>
                </a:ext>
              </a:extLst>
            </p:cNvPr>
            <p:cNvSpPr txBox="1"/>
            <p:nvPr/>
          </p:nvSpPr>
          <p:spPr>
            <a:xfrm>
              <a:off x="257788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4A48A2C-A4E9-D316-E33E-F30AD8828F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382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71C40A1-5B61-FE8A-88B1-BEE646494BE5}"/>
              </a:ext>
            </a:extLst>
          </p:cNvPr>
          <p:cNvGrpSpPr/>
          <p:nvPr/>
        </p:nvGrpSpPr>
        <p:grpSpPr>
          <a:xfrm>
            <a:off x="4687464" y="4650055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296DD0C-98F3-AA66-6F97-24DD10553D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3540FD3-968B-17AE-29D8-7DFF5CC20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BA85712-5461-7D23-1282-9A3CF3FF9CBD}"/>
              </a:ext>
            </a:extLst>
          </p:cNvPr>
          <p:cNvGrpSpPr/>
          <p:nvPr/>
        </p:nvGrpSpPr>
        <p:grpSpPr>
          <a:xfrm>
            <a:off x="4238858" y="4870500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7AC1875-550B-90C5-9A9C-DFB52F650A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231280-79A8-C99B-0270-9BD3D8818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EB158E1-CCC8-C20A-15C3-F835AA49D459}"/>
              </a:ext>
            </a:extLst>
          </p:cNvPr>
          <p:cNvGrpSpPr/>
          <p:nvPr/>
        </p:nvGrpSpPr>
        <p:grpSpPr>
          <a:xfrm>
            <a:off x="4759158" y="4236260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521C472-3F13-75FD-45D3-4E2BF6D682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0112340-BFBD-0A15-D692-9FEFC8DE6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6348D4-D6EA-A322-7830-87AD60A918D9}"/>
              </a:ext>
            </a:extLst>
          </p:cNvPr>
          <p:cNvGrpSpPr/>
          <p:nvPr/>
        </p:nvGrpSpPr>
        <p:grpSpPr>
          <a:xfrm>
            <a:off x="7554659" y="6118681"/>
            <a:ext cx="1076632" cy="369332"/>
            <a:chOff x="2157212" y="5356391"/>
            <a:chExt cx="1076632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229E9E-32BC-4715-5C60-B230347848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07B3F7-673F-AB92-28B9-BFBD989F6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63CACFD-3D22-B70E-2FB4-9DFF12D65EF6}"/>
              </a:ext>
            </a:extLst>
          </p:cNvPr>
          <p:cNvSpPr/>
          <p:nvPr/>
        </p:nvSpPr>
        <p:spPr>
          <a:xfrm>
            <a:off x="2143593" y="4527030"/>
            <a:ext cx="1229194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C6620C-6BA0-2902-1AD4-6ED16524E1CE}"/>
              </a:ext>
            </a:extLst>
          </p:cNvPr>
          <p:cNvSpPr/>
          <p:nvPr/>
        </p:nvSpPr>
        <p:spPr>
          <a:xfrm>
            <a:off x="4086296" y="4527030"/>
            <a:ext cx="1229194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9D4900-E267-5E4E-A22F-F5D2CEB71F11}"/>
              </a:ext>
            </a:extLst>
          </p:cNvPr>
          <p:cNvSpPr/>
          <p:nvPr/>
        </p:nvSpPr>
        <p:spPr>
          <a:xfrm>
            <a:off x="6457270" y="4527030"/>
            <a:ext cx="378099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FBFA55E-5C77-C0FF-4478-194B26E8E92E}"/>
              </a:ext>
            </a:extLst>
          </p:cNvPr>
          <p:cNvSpPr/>
          <p:nvPr/>
        </p:nvSpPr>
        <p:spPr>
          <a:xfrm>
            <a:off x="1808514" y="3675279"/>
            <a:ext cx="420336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D40617-47AD-9830-B3D5-FD71300D3675}"/>
              </a:ext>
            </a:extLst>
          </p:cNvPr>
          <p:cNvSpPr/>
          <p:nvPr/>
        </p:nvSpPr>
        <p:spPr>
          <a:xfrm>
            <a:off x="1808514" y="3904469"/>
            <a:ext cx="667986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9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6D198-14FD-BCFF-522A-21B55260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EFE01A2-7050-7010-80A2-B4D35CD92C53}"/>
              </a:ext>
            </a:extLst>
          </p:cNvPr>
          <p:cNvSpPr txBox="1"/>
          <p:nvPr/>
        </p:nvSpPr>
        <p:spPr>
          <a:xfrm>
            <a:off x="781317" y="4636644"/>
            <a:ext cx="212494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0.1%</a:t>
            </a:r>
            <a:r>
              <a:rPr lang="en-US" dirty="0">
                <a:solidFill>
                  <a:srgbClr val="0070C0"/>
                </a:solidFill>
              </a:rPr>
              <a:t> of the absorbed Carbon-14 must still be present to be detected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/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Modern detectors can only measure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amounts going back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~40,000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blipFill>
                <a:blip r:embed="rId3"/>
                <a:stretch>
                  <a:fillRect t="-2500" r="-28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93B3F-B806-EB5C-E3CD-D8225F8E0182}"/>
              </a:ext>
            </a:extLst>
          </p:cNvPr>
          <p:cNvCxnSpPr>
            <a:cxnSpLocks/>
          </p:cNvCxnSpPr>
          <p:nvPr/>
        </p:nvCxnSpPr>
        <p:spPr>
          <a:xfrm>
            <a:off x="1843789" y="5930685"/>
            <a:ext cx="5621312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5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simulate the </a:t>
            </a:r>
            <a:r>
              <a:rPr lang="en-US" sz="2400" b="1" dirty="0">
                <a:solidFill>
                  <a:srgbClr val="0070C0"/>
                </a:solidFill>
              </a:rPr>
              <a:t>trajectory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circus cannon performer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</a:t>
            </a:r>
            <a:r>
              <a:rPr lang="en-US" sz="2400" b="1" dirty="0"/>
              <a:t>Euler’s Method </a:t>
            </a:r>
            <a:r>
              <a:rPr lang="en-US" sz="2400" dirty="0"/>
              <a:t>for finding numerical solutions to physical laws represented as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Obtain Euler’s Method from Fermat's definition of the</a:t>
            </a:r>
            <a:r>
              <a:rPr lang="en-US" sz="2000" b="1" dirty="0">
                <a:solidFill>
                  <a:srgbClr val="00B050"/>
                </a:solidFill>
              </a:rPr>
              <a:t> derivative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the radioactive decay of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Carbon-14</a:t>
            </a:r>
            <a:r>
              <a:rPr lang="en-US" sz="2000" dirty="0"/>
              <a:t> and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Fluorine-18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Euler’s Method to model the </a:t>
            </a:r>
            <a:r>
              <a:rPr lang="en-US" sz="2000" dirty="0">
                <a:solidFill>
                  <a:srgbClr val="0070C0"/>
                </a:solidFill>
              </a:rPr>
              <a:t>simple harmonic motion </a:t>
            </a:r>
            <a:r>
              <a:rPr lang="en-US" sz="2000" dirty="0"/>
              <a:t>of a single (unforced, undamped) pendulum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/>
              <a:t>Euler-Crome</a:t>
            </a:r>
            <a:r>
              <a:rPr lang="en-US" sz="2000" dirty="0"/>
              <a:t>r method to eliminate artificial energy gain in the long-term modeling of a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DA1C6-1C1A-170D-2A48-E49C9636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28" y="2424238"/>
            <a:ext cx="2657143" cy="2009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548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B43AC5-FB08-E4CC-F233-F50BDC98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32228-3B2A-2F49-D492-A74A0703D34B}"/>
              </a:ext>
            </a:extLst>
          </p:cNvPr>
          <p:cNvSpPr txBox="1"/>
          <p:nvPr/>
        </p:nvSpPr>
        <p:spPr>
          <a:xfrm>
            <a:off x="628649" y="4431935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5%</a:t>
            </a:r>
            <a:r>
              <a:rPr lang="en-US" dirty="0">
                <a:solidFill>
                  <a:srgbClr val="0070C0"/>
                </a:solidFill>
              </a:rPr>
              <a:t> of the injected Flourine-18 must still be present to be detected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BF9E1-C3A6-21E1-D385-4494A0F727F2}"/>
              </a:ext>
            </a:extLst>
          </p:cNvPr>
          <p:cNvCxnSpPr>
            <a:cxnSpLocks/>
          </p:cNvCxnSpPr>
          <p:nvPr/>
        </p:nvCxnSpPr>
        <p:spPr>
          <a:xfrm>
            <a:off x="1861864" y="5749001"/>
            <a:ext cx="248471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BE7204-DCBB-BD0E-5B98-EC3EB0779FC4}"/>
              </a:ext>
            </a:extLst>
          </p:cNvPr>
          <p:cNvSpPr txBox="1"/>
          <p:nvPr/>
        </p:nvSpPr>
        <p:spPr>
          <a:xfrm>
            <a:off x="3855617" y="2413337"/>
            <a:ext cx="485959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two</a:t>
            </a:r>
            <a:r>
              <a:rPr lang="en-US" dirty="0">
                <a:solidFill>
                  <a:srgbClr val="0070C0"/>
                </a:solidFill>
              </a:rPr>
              <a:t> key concepts does this graph suggest?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After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12 hours </a:t>
            </a:r>
            <a:r>
              <a:rPr lang="en-US" dirty="0">
                <a:solidFill>
                  <a:srgbClr val="0070C0"/>
                </a:solidFill>
              </a:rPr>
              <a:t>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Medical staff must get patients into the PET scan within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~5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hours after taking Fluorine-18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B7D5CA-4FA9-5C3D-1FFF-1C87325DCC84}"/>
              </a:ext>
            </a:extLst>
          </p:cNvPr>
          <p:cNvCxnSpPr>
            <a:cxnSpLocks/>
          </p:cNvCxnSpPr>
          <p:nvPr/>
        </p:nvCxnSpPr>
        <p:spPr>
          <a:xfrm>
            <a:off x="4319588" y="5749001"/>
            <a:ext cx="0" cy="40680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2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884559"/>
            <a:ext cx="1706763" cy="502119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27290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blipFill>
                <a:blip r:embed="rId11"/>
                <a:stretch>
                  <a:fillRect l="-178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775789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843243" y="3753905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658415" y="5071805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two </a:t>
            </a:r>
            <a:r>
              <a:rPr lang="en-US" sz="1400" i="1" dirty="0"/>
              <a:t>linked</a:t>
            </a:r>
            <a:r>
              <a:rPr lang="en-US" sz="1400" dirty="0"/>
              <a:t> first 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51946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6" grpId="0"/>
      <p:bldP spid="28" grpId="0"/>
      <p:bldP spid="10" grpId="0" animBg="1"/>
      <p:bldP spid="30" grpId="0" animBg="1"/>
      <p:bldP spid="7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3AA6D-1F84-8F22-2ADB-7CAD5FE0C492}"/>
              </a:ext>
            </a:extLst>
          </p:cNvPr>
          <p:cNvSpPr/>
          <p:nvPr/>
        </p:nvSpPr>
        <p:spPr>
          <a:xfrm>
            <a:off x="6730584" y="5681272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/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Note</a:t>
                </a:r>
                <a:r>
                  <a:rPr lang="en-US" dirty="0"/>
                  <a:t>: To avoid recalculating the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at every time step, we will precompute that value and store it in a variable called the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blipFill>
                <a:blip r:embed="rId9"/>
                <a:stretch>
                  <a:fillRect l="-182" t="-1938" r="-163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2E06D24-77E3-49EA-BB92-8B1AA1785074}"/>
              </a:ext>
            </a:extLst>
          </p:cNvPr>
          <p:cNvSpPr/>
          <p:nvPr/>
        </p:nvSpPr>
        <p:spPr>
          <a:xfrm>
            <a:off x="6719461" y="1974492"/>
            <a:ext cx="427703" cy="52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82013A-489B-49D6-901A-5592CE0005C8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rot="16200000" flipH="1">
            <a:off x="5945273" y="2962531"/>
            <a:ext cx="3043767" cy="1067688"/>
          </a:xfrm>
          <a:prstGeom prst="bentConnector4">
            <a:avLst>
              <a:gd name="adj1" fmla="val -7510"/>
              <a:gd name="adj2" fmla="val 12141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5800-3970-E66E-ACEC-01C3A691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49" y="1690689"/>
            <a:ext cx="5088902" cy="4755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1396A0C-02FD-ED4F-5227-9ADBFEA42D8C}"/>
              </a:ext>
            </a:extLst>
          </p:cNvPr>
          <p:cNvGrpSpPr/>
          <p:nvPr/>
        </p:nvGrpSpPr>
        <p:grpSpPr>
          <a:xfrm>
            <a:off x="4087857" y="1675699"/>
            <a:ext cx="1076632" cy="369332"/>
            <a:chOff x="4968362" y="2079211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D50A97-C699-9BEA-D934-ACEA8F8DF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2E25D8-532B-ACEA-ECE2-B7C6574FC9B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395502-5CC0-0C4C-F389-7AE2CE8EDDED}"/>
              </a:ext>
            </a:extLst>
          </p:cNvPr>
          <p:cNvGrpSpPr/>
          <p:nvPr/>
        </p:nvGrpSpPr>
        <p:grpSpPr>
          <a:xfrm>
            <a:off x="5165815" y="2352767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B9AD8C-6747-9B07-73D0-676E751FB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30087C-6CF2-CC0F-9EA1-1DEE1E8BEB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7C0A7D-9CC5-C7CD-EA35-0D7ECE02902C}"/>
              </a:ext>
            </a:extLst>
          </p:cNvPr>
          <p:cNvGrpSpPr/>
          <p:nvPr/>
        </p:nvGrpSpPr>
        <p:grpSpPr>
          <a:xfrm>
            <a:off x="5429474" y="2594336"/>
            <a:ext cx="1068643" cy="369332"/>
            <a:chOff x="3647644" y="4910075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478E4BF-9AC0-B2D6-A97A-8BAD766D175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4DF03FB-73D2-9203-1814-CA8AC507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EB66FB-2258-50D7-596C-3C6D3B864927}"/>
              </a:ext>
            </a:extLst>
          </p:cNvPr>
          <p:cNvGrpSpPr/>
          <p:nvPr/>
        </p:nvGrpSpPr>
        <p:grpSpPr>
          <a:xfrm>
            <a:off x="5181508" y="3295277"/>
            <a:ext cx="1064340" cy="369332"/>
            <a:chOff x="3647644" y="5421073"/>
            <a:chExt cx="1064340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066AB9-131C-3202-57A3-4674109860B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5F55489-E9BC-7B38-C5DE-705279424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033D085-3754-264C-9B6B-379FA9E3331A}"/>
              </a:ext>
            </a:extLst>
          </p:cNvPr>
          <p:cNvGrpSpPr/>
          <p:nvPr/>
        </p:nvGrpSpPr>
        <p:grpSpPr>
          <a:xfrm>
            <a:off x="3688320" y="3517469"/>
            <a:ext cx="1068643" cy="369332"/>
            <a:chOff x="3647644" y="5359159"/>
            <a:chExt cx="106864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72C980C-13C1-E38A-30FA-0D99A33112E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DEB17B5-108F-E462-9C87-A62067C82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808340-D506-46B0-2592-4DCAFA3C9C65}"/>
              </a:ext>
            </a:extLst>
          </p:cNvPr>
          <p:cNvGrpSpPr/>
          <p:nvPr/>
        </p:nvGrpSpPr>
        <p:grpSpPr>
          <a:xfrm>
            <a:off x="5621314" y="5345283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D2550A8-1B21-B80E-8228-35F12DEBFC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DD52206-F462-33B1-56E7-1E22DE5E9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2BB6926-E087-8334-24F0-3143C07A7568}"/>
              </a:ext>
            </a:extLst>
          </p:cNvPr>
          <p:cNvGrpSpPr/>
          <p:nvPr/>
        </p:nvGrpSpPr>
        <p:grpSpPr>
          <a:xfrm>
            <a:off x="5621314" y="557621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E8D6D76-C2B3-E16A-3E67-7DF49BC318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2951B10-0E41-F538-66B2-4992B77B6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1230A19-77FF-ED47-2263-756693496F46}"/>
              </a:ext>
            </a:extLst>
          </p:cNvPr>
          <p:cNvGrpSpPr/>
          <p:nvPr/>
        </p:nvGrpSpPr>
        <p:grpSpPr>
          <a:xfrm>
            <a:off x="3142884" y="5803290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691E27-C064-C281-B722-994BA9C691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B48335-A10A-D76A-67CE-6E5BC138D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E8D61A3-61F3-E135-77D1-8E983538D4C5}"/>
              </a:ext>
            </a:extLst>
          </p:cNvPr>
          <p:cNvGrpSpPr/>
          <p:nvPr/>
        </p:nvGrpSpPr>
        <p:grpSpPr>
          <a:xfrm>
            <a:off x="5179112" y="4192698"/>
            <a:ext cx="1076632" cy="369332"/>
            <a:chOff x="2157212" y="5356391"/>
            <a:chExt cx="1076632" cy="36933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7702813-030C-81BA-9691-53ABDF5FF7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509DD27-82D0-7042-1A3F-F5471C18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AE43031-ACC2-569D-22E0-33754F723F50}"/>
              </a:ext>
            </a:extLst>
          </p:cNvPr>
          <p:cNvGrpSpPr/>
          <p:nvPr/>
        </p:nvGrpSpPr>
        <p:grpSpPr>
          <a:xfrm>
            <a:off x="5017405" y="6029908"/>
            <a:ext cx="1076632" cy="369332"/>
            <a:chOff x="2157212" y="5356391"/>
            <a:chExt cx="1076632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8558F7-FB19-4508-22DA-BC429EED485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654E164-7B95-15ED-82C8-5CEABE99D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/>
              <p:nvPr/>
            </p:nvSpPr>
            <p:spPr>
              <a:xfrm>
                <a:off x="6620800" y="2537433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2537433"/>
                <a:ext cx="118083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/>
              <p:nvPr/>
            </p:nvSpPr>
            <p:spPr>
              <a:xfrm>
                <a:off x="6620800" y="340165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340165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6FB949-4BB1-276E-30AA-08A4CF5D1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489" y="1580113"/>
            <a:ext cx="252462" cy="589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82494B-A88D-5992-2CF4-3EB154460D5B}"/>
              </a:ext>
            </a:extLst>
          </p:cNvPr>
          <p:cNvSpPr/>
          <p:nvPr/>
        </p:nvSpPr>
        <p:spPr>
          <a:xfrm>
            <a:off x="3222885" y="2440459"/>
            <a:ext cx="544031" cy="217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2EA2CC-2CB1-EBA6-7A31-40BEDC24BF49}"/>
              </a:ext>
            </a:extLst>
          </p:cNvPr>
          <p:cNvSpPr/>
          <p:nvPr/>
        </p:nvSpPr>
        <p:spPr>
          <a:xfrm>
            <a:off x="4590542" y="2439873"/>
            <a:ext cx="426864" cy="217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9" grpId="0" animBg="1"/>
      <p:bldP spid="9" grpId="1" animBg="1"/>
      <p:bldP spid="103" grpId="0" animBg="1"/>
      <p:bldP spid="10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6C9A-8187-2B55-963F-7CDAD387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6" y="1508309"/>
            <a:ext cx="6180227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E3017EF-2BF3-0DED-1357-7AEF80ED1C75}"/>
              </a:ext>
            </a:extLst>
          </p:cNvPr>
          <p:cNvGrpSpPr/>
          <p:nvPr/>
        </p:nvGrpSpPr>
        <p:grpSpPr>
          <a:xfrm>
            <a:off x="3338350" y="15707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7EC208-DA28-7DC5-DF43-4AEF66917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FD8F00-C8AB-CACC-E82B-EF3EDDB65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C1CAF9-6E13-9F15-F3EC-AC139631000A}"/>
              </a:ext>
            </a:extLst>
          </p:cNvPr>
          <p:cNvGrpSpPr/>
          <p:nvPr/>
        </p:nvGrpSpPr>
        <p:grpSpPr>
          <a:xfrm>
            <a:off x="3697946" y="191662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5F7A112-E192-A168-4159-A9FAB931E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387E8D-0097-4980-FCF1-58ACCF7EC84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E575F5-F07B-DBC6-C55B-27E5C8C7E01A}"/>
              </a:ext>
            </a:extLst>
          </p:cNvPr>
          <p:cNvGrpSpPr/>
          <p:nvPr/>
        </p:nvGrpSpPr>
        <p:grpSpPr>
          <a:xfrm>
            <a:off x="2998616" y="2078545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314F3E-E650-8DDE-AAEC-C4AA4B1DC4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D7AD06-7D15-24E8-0552-9F8157F1B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DF5A06-F74D-550E-689B-DD204AFEC902}"/>
              </a:ext>
            </a:extLst>
          </p:cNvPr>
          <p:cNvGrpSpPr/>
          <p:nvPr/>
        </p:nvGrpSpPr>
        <p:grpSpPr>
          <a:xfrm>
            <a:off x="4354187" y="2263211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0F7F9E-7F58-A675-E29D-6539A833D92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15B1177-AD7B-A3C0-8599-5FA73BDD5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31A242-CF6C-2771-72F1-5E9A9E97A572}"/>
              </a:ext>
            </a:extLst>
          </p:cNvPr>
          <p:cNvGrpSpPr/>
          <p:nvPr/>
        </p:nvGrpSpPr>
        <p:grpSpPr>
          <a:xfrm>
            <a:off x="4380168" y="2767810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F90097-D478-D7C5-4AA0-4BDD9F26527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282C5-1BEB-01EC-5648-6B8F00F87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B53B57-222E-8EBB-45CB-378D21992B91}"/>
              </a:ext>
            </a:extLst>
          </p:cNvPr>
          <p:cNvGrpSpPr/>
          <p:nvPr/>
        </p:nvGrpSpPr>
        <p:grpSpPr>
          <a:xfrm>
            <a:off x="6257158" y="361835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B542BB-C9CB-D225-5722-47D36C6DDC0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15014A9-4A92-A23A-B387-3A7787CF5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514784-5A0A-753C-C93F-64FB167D1826}"/>
              </a:ext>
            </a:extLst>
          </p:cNvPr>
          <p:cNvGrpSpPr/>
          <p:nvPr/>
        </p:nvGrpSpPr>
        <p:grpSpPr>
          <a:xfrm>
            <a:off x="5758793" y="3795527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29CF0A-61A7-FA0B-5BCE-6031781100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BBC23C9-BBE8-277A-5B6E-BA42F7AFF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A2778E-F08C-B2A9-0D9F-18E3DD505435}"/>
              </a:ext>
            </a:extLst>
          </p:cNvPr>
          <p:cNvGrpSpPr/>
          <p:nvPr/>
        </p:nvGrpSpPr>
        <p:grpSpPr>
          <a:xfrm>
            <a:off x="4919445" y="396264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8E2CD7-B18E-A2DD-A797-2A0927E35D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C483084-49BA-8548-7D21-098FA0E3F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60662A-2AD0-54BE-6E61-5675EF1D5B7B}"/>
              </a:ext>
            </a:extLst>
          </p:cNvPr>
          <p:cNvGrpSpPr/>
          <p:nvPr/>
        </p:nvGrpSpPr>
        <p:grpSpPr>
          <a:xfrm>
            <a:off x="6134022" y="3280287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C88C1CE-2F77-FF65-25A3-B6B867974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5DC082-46AE-338D-C49F-AC68F09E7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F444B21-BC7C-AE35-504A-8C0027BA959F}"/>
              </a:ext>
            </a:extLst>
          </p:cNvPr>
          <p:cNvGrpSpPr/>
          <p:nvPr/>
        </p:nvGrpSpPr>
        <p:grpSpPr>
          <a:xfrm>
            <a:off x="3528943" y="445960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F2C506-5BB8-F05B-F315-8131F3E4F8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61880F-0F37-5D17-DEDF-BAF1B0F6A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ED00A85-F13D-C596-6E69-E6F32EA65F18}"/>
              </a:ext>
            </a:extLst>
          </p:cNvPr>
          <p:cNvSpPr/>
          <p:nvPr/>
        </p:nvSpPr>
        <p:spPr>
          <a:xfrm>
            <a:off x="1753849" y="4426918"/>
            <a:ext cx="569133" cy="47968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103120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Numerically estimate the solution to a non-linear differential equation using the </a:t>
            </a:r>
            <a:r>
              <a:rPr lang="en-US" sz="2400" b="1" dirty="0">
                <a:solidFill>
                  <a:srgbClr val="7030A0"/>
                </a:solidFill>
              </a:rPr>
              <a:t>Runge-Kutta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dirty="0">
                <a:solidFill>
                  <a:srgbClr val="0070C0"/>
                </a:solidFill>
              </a:rPr>
              <a:t>harmonic motion </a:t>
            </a:r>
            <a:r>
              <a:rPr lang="en-US" sz="2400" dirty="0"/>
              <a:t>of a simple pendulum using 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long-term behavior of a </a:t>
            </a:r>
            <a:r>
              <a:rPr lang="en-US" sz="2400" b="1" dirty="0"/>
              <a:t>harmonograph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predator-prey</a:t>
            </a:r>
            <a:r>
              <a:rPr lang="en-US" sz="2400" dirty="0"/>
              <a:t> dynamics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Build the </a:t>
            </a:r>
            <a:r>
              <a:rPr lang="en-US" sz="2400" b="1" dirty="0"/>
              <a:t>S-I-R</a:t>
            </a:r>
            <a:r>
              <a:rPr lang="en-US" sz="2400" dirty="0"/>
              <a:t> compartment model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6C9A-8187-2B55-963F-7CDAD387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6" y="1508309"/>
            <a:ext cx="6180227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C7E0671-1580-1B53-7BF4-6BA9508D71EB}"/>
              </a:ext>
            </a:extLst>
          </p:cNvPr>
          <p:cNvGrpSpPr/>
          <p:nvPr/>
        </p:nvGrpSpPr>
        <p:grpSpPr>
          <a:xfrm>
            <a:off x="4185294" y="499534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DB1873-3870-0560-1731-46564E3AF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EA14B0-E858-2027-70EA-A1D3867991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12F5B3-44B4-6EC7-15BB-F289218EDAEA}"/>
              </a:ext>
            </a:extLst>
          </p:cNvPr>
          <p:cNvGrpSpPr/>
          <p:nvPr/>
        </p:nvGrpSpPr>
        <p:grpSpPr>
          <a:xfrm>
            <a:off x="7556393" y="517252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296631-635E-A529-B27E-0953401B7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F78944-57BF-9DB9-5F1E-C6DB288C42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168495-8843-5142-1F63-BD2C3F5DD9A4}"/>
              </a:ext>
            </a:extLst>
          </p:cNvPr>
          <p:cNvGrpSpPr/>
          <p:nvPr/>
        </p:nvGrpSpPr>
        <p:grpSpPr>
          <a:xfrm>
            <a:off x="4098302" y="549552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98605C-5278-0C05-A927-034C32802F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D6CAEC-4395-9D9E-FC6F-CCE3B2FCE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680504-2646-52F4-6E3B-977EC05F13EB}"/>
              </a:ext>
            </a:extLst>
          </p:cNvPr>
          <p:cNvGrpSpPr/>
          <p:nvPr/>
        </p:nvGrpSpPr>
        <p:grpSpPr>
          <a:xfrm>
            <a:off x="5126828" y="6234190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C20902-8196-7820-6C57-6591BCD6EF4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A5860E3-0742-E858-F258-23F9E104C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09BEC2C-4D9E-ABE4-E1DB-5EADC795ACC0}"/>
              </a:ext>
            </a:extLst>
          </p:cNvPr>
          <p:cNvSpPr/>
          <p:nvPr/>
        </p:nvSpPr>
        <p:spPr>
          <a:xfrm>
            <a:off x="6968939" y="5247692"/>
            <a:ext cx="555987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AE9FC5-4F09-3497-9637-59AD50F6BB10}"/>
              </a:ext>
            </a:extLst>
          </p:cNvPr>
          <p:cNvSpPr/>
          <p:nvPr/>
        </p:nvSpPr>
        <p:spPr>
          <a:xfrm>
            <a:off x="6323620" y="5247340"/>
            <a:ext cx="591531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2301654-844A-C541-A9FA-231CC6D881EF}"/>
              </a:ext>
            </a:extLst>
          </p:cNvPr>
          <p:cNvSpPr/>
          <p:nvPr/>
        </p:nvSpPr>
        <p:spPr>
          <a:xfrm>
            <a:off x="4008200" y="5247340"/>
            <a:ext cx="1395754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CFDC80-AD5A-E6D3-816B-7359D385E2B6}"/>
              </a:ext>
            </a:extLst>
          </p:cNvPr>
          <p:cNvSpPr/>
          <p:nvPr/>
        </p:nvSpPr>
        <p:spPr>
          <a:xfrm>
            <a:off x="2054972" y="5240197"/>
            <a:ext cx="1395754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DACA400-3A0C-6BB2-7F1B-BED01FED7E3F}"/>
              </a:ext>
            </a:extLst>
          </p:cNvPr>
          <p:cNvSpPr/>
          <p:nvPr/>
        </p:nvSpPr>
        <p:spPr>
          <a:xfrm>
            <a:off x="3310323" y="5470258"/>
            <a:ext cx="644089" cy="47968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C6055-F266-108A-DF16-993BEDA4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5" y="1451984"/>
            <a:ext cx="6857429" cy="5143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1ACB3-6AFC-6E11-ED27-4D7572771099}"/>
              </a:ext>
            </a:extLst>
          </p:cNvPr>
          <p:cNvSpPr txBox="1"/>
          <p:nvPr/>
        </p:nvSpPr>
        <p:spPr>
          <a:xfrm>
            <a:off x="831458" y="515602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not good… The model predicts the pendulum will begin to swing wildly, which should not naturally happen!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911FF0-8B88-4561-2697-270CF85FED13}"/>
              </a:ext>
            </a:extLst>
          </p:cNvPr>
          <p:cNvSpPr txBox="1"/>
          <p:nvPr/>
        </p:nvSpPr>
        <p:spPr>
          <a:xfrm>
            <a:off x="2195970" y="2428204"/>
            <a:ext cx="184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Pendulum angular displacement from centerline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035680-896F-FF71-86BD-C3524AA6AD92}"/>
              </a:ext>
            </a:extLst>
          </p:cNvPr>
          <p:cNvCxnSpPr>
            <a:cxnSpLocks/>
          </p:cNvCxnSpPr>
          <p:nvPr/>
        </p:nvCxnSpPr>
        <p:spPr>
          <a:xfrm flipH="1">
            <a:off x="2233222" y="3013231"/>
            <a:ext cx="433868" cy="831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/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=0.1745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blipFill>
                <a:blip r:embed="rId3"/>
                <a:stretch>
                  <a:fillRect l="-690" r="-10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Instability of Euler Method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Highly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46" y="1825625"/>
            <a:ext cx="4187006" cy="40655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latin typeface="Consolas" panose="020B0609020204030204" pitchFamily="49" charset="0"/>
              </a:rPr>
              <a:t>time_steps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US" sz="2400" dirty="0"/>
              <a:t>by 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simple Euler method worked fine for modelling radioactive decay – but it is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any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434209" y="3156761"/>
            <a:ext cx="1063713" cy="4405035"/>
          </a:xfrm>
          <a:prstGeom prst="bentConnector5">
            <a:avLst>
              <a:gd name="adj1" fmla="val -21491"/>
              <a:gd name="adj2" fmla="val 47593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57436" y="5393818"/>
            <a:ext cx="257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values,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the next energy state will </a:t>
            </a:r>
            <a:r>
              <a:rPr lang="en-US" sz="1400" b="1" i="1" dirty="0">
                <a:solidFill>
                  <a:srgbClr val="7030A0"/>
                </a:solidFill>
              </a:rPr>
              <a:t>always</a:t>
            </a:r>
            <a:r>
              <a:rPr lang="en-US" sz="1400" i="1" dirty="0">
                <a:solidFill>
                  <a:srgbClr val="7030A0"/>
                </a:solidFill>
              </a:rPr>
              <a:t> be incorrectly larger than the previous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91603" y="4827422"/>
            <a:ext cx="353962" cy="32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732395" y="4827422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791256" y="2799715"/>
            <a:ext cx="1063713" cy="5119128"/>
          </a:xfrm>
          <a:prstGeom prst="bentConnector5">
            <a:avLst>
              <a:gd name="adj1" fmla="val -21491"/>
              <a:gd name="adj2" fmla="val 41015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20073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Euler-Cromer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EB9F5A-783B-B1D2-E097-D47CCFE3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93" y="1675699"/>
            <a:ext cx="5723414" cy="4723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euler_cromer_pendulum.ipynb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488B0-C911-C581-3C7D-188FAC262254}"/>
              </a:ext>
            </a:extLst>
          </p:cNvPr>
          <p:cNvGrpSpPr/>
          <p:nvPr/>
        </p:nvGrpSpPr>
        <p:grpSpPr>
          <a:xfrm>
            <a:off x="5058232" y="1796076"/>
            <a:ext cx="2221548" cy="1205186"/>
            <a:chOff x="3461225" y="1298771"/>
            <a:chExt cx="2221548" cy="1205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EE3B83-0D3C-FDFA-AD1B-11C6C6C98DD4}"/>
                    </a:ext>
                  </a:extLst>
                </p:cNvPr>
                <p:cNvSpPr txBox="1"/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2FB398-83AD-EED8-42A3-C7AAFD2C42D8}"/>
                </a:ext>
              </a:extLst>
            </p:cNvPr>
            <p:cNvSpPr txBox="1"/>
            <p:nvPr/>
          </p:nvSpPr>
          <p:spPr>
            <a:xfrm>
              <a:off x="3877019" y="1298771"/>
              <a:ext cx="139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Euler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441613-3FCE-9009-96F2-877816A48A2C}"/>
              </a:ext>
            </a:extLst>
          </p:cNvPr>
          <p:cNvGrpSpPr/>
          <p:nvPr/>
        </p:nvGrpSpPr>
        <p:grpSpPr>
          <a:xfrm>
            <a:off x="5058232" y="3065729"/>
            <a:ext cx="2221548" cy="1224021"/>
            <a:chOff x="6138058" y="1280701"/>
            <a:chExt cx="2221548" cy="1224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9873765-9AD2-3EAF-8D6E-6A5493CB96B4}"/>
                    </a:ext>
                  </a:extLst>
                </p:cNvPr>
                <p:cNvSpPr txBox="1"/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0B7746-9D5C-B9A8-C96D-DA522AFDB1EE}"/>
                </a:ext>
              </a:extLst>
            </p:cNvPr>
            <p:cNvSpPr txBox="1"/>
            <p:nvPr/>
          </p:nvSpPr>
          <p:spPr>
            <a:xfrm>
              <a:off x="6476385" y="1280701"/>
              <a:ext cx="1544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Euler-Cromer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7B17A7-8721-8084-FB9A-061FA35CFCFF}"/>
                </a:ext>
              </a:extLst>
            </p:cNvPr>
            <p:cNvSpPr/>
            <p:nvPr/>
          </p:nvSpPr>
          <p:spPr>
            <a:xfrm>
              <a:off x="7735529" y="2293374"/>
              <a:ext cx="199103" cy="20867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CC8441-377D-8160-45E7-1A5E48837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78" y="4663439"/>
            <a:ext cx="3383344" cy="25886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705F0-9258-6F62-512F-2F507A3DF555}"/>
              </a:ext>
            </a:extLst>
          </p:cNvPr>
          <p:cNvSpPr/>
          <p:nvPr/>
        </p:nvSpPr>
        <p:spPr>
          <a:xfrm>
            <a:off x="2234238" y="4663439"/>
            <a:ext cx="322288" cy="258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40D376-1F5A-3B14-9C93-18785553397E}"/>
              </a:ext>
            </a:extLst>
          </p:cNvPr>
          <p:cNvSpPr/>
          <p:nvPr/>
        </p:nvSpPr>
        <p:spPr>
          <a:xfrm>
            <a:off x="3764755" y="5640298"/>
            <a:ext cx="697707" cy="258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7151CC1-0D76-A0DB-DB0A-7EB1DF42EE14}"/>
              </a:ext>
            </a:extLst>
          </p:cNvPr>
          <p:cNvCxnSpPr>
            <a:stCxn id="11" idx="2"/>
            <a:endCxn id="52" idx="0"/>
          </p:cNvCxnSpPr>
          <p:nvPr/>
        </p:nvCxnSpPr>
        <p:spPr>
          <a:xfrm rot="16200000" flipH="1">
            <a:off x="2895500" y="4422188"/>
            <a:ext cx="717991" cy="1718227"/>
          </a:xfrm>
          <a:prstGeom prst="bentConnector3">
            <a:avLst>
              <a:gd name="adj1" fmla="val 395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0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15FC3F-CD7B-87B4-52E6-BD24F9BB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85" y="1448113"/>
            <a:ext cx="6857429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euler_cromer_pendulum.ipynb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82647" y="4396842"/>
            <a:ext cx="27579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model is now </a:t>
            </a:r>
            <a:r>
              <a:rPr lang="en-US" b="1" dirty="0">
                <a:solidFill>
                  <a:srgbClr val="00B050"/>
                </a:solidFill>
              </a:rPr>
              <a:t>stable</a:t>
            </a:r>
            <a:r>
              <a:rPr lang="en-US" b="1" dirty="0"/>
              <a:t> as iteration of the numerical method </a:t>
            </a:r>
            <a:r>
              <a:rPr lang="en-US" b="1" u="sng" dirty="0"/>
              <a:t>does not</a:t>
            </a:r>
            <a:r>
              <a:rPr lang="en-US" b="1" dirty="0"/>
              <a:t> add false </a:t>
            </a:r>
            <a:r>
              <a:rPr lang="en-US" b="1" i="1" dirty="0">
                <a:solidFill>
                  <a:srgbClr val="FF0000"/>
                </a:solidFill>
              </a:rPr>
              <a:t>energy</a:t>
            </a:r>
            <a:r>
              <a:rPr lang="en-US" b="1" dirty="0"/>
              <a:t> to the system.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/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255" r="-335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6D8285-03B0-4B54-9112-135D3461EAD9}"/>
              </a:ext>
            </a:extLst>
          </p:cNvPr>
          <p:cNvCxnSpPr>
            <a:cxnSpLocks/>
          </p:cNvCxnSpPr>
          <p:nvPr/>
        </p:nvCxnSpPr>
        <p:spPr>
          <a:xfrm flipV="1">
            <a:off x="2228811" y="1939534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</a:t>
            </a:r>
            <a:r>
              <a:rPr lang="en-US" sz="2400" b="1" dirty="0" err="1"/>
              <a:t>Kutta</a:t>
            </a:r>
            <a:r>
              <a:rPr lang="en-US" sz="2400" dirty="0"/>
              <a:t>, wanted to improve the accuracy of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between the endpoints of a sampled interval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using the </a:t>
            </a:r>
            <a:r>
              <a:rPr lang="en-US" sz="2400" i="1" dirty="0"/>
              <a:t>single</a:t>
            </a:r>
            <a:r>
              <a:rPr lang="en-US" sz="2400" dirty="0"/>
              <a:t> tangent line in 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blipFill>
                <a:blip r:embed="rId6"/>
                <a:stretch>
                  <a:fillRect l="-2500" r="-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8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9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blipFill>
                <a:blip r:embed="rId10"/>
                <a:stretch>
                  <a:fillRect l="-2703" r="-270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/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/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blipFill>
                <a:blip r:embed="rId12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/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i="1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/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0A519C-6E92-4E08-9205-BCF1FEB1DC15}"/>
              </a:ext>
            </a:extLst>
          </p:cNvPr>
          <p:cNvSpPr txBox="1"/>
          <p:nvPr/>
        </p:nvSpPr>
        <p:spPr>
          <a:xfrm>
            <a:off x="5470169" y="4109120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9E23-7F66-0F38-B857-D52E7B929413}"/>
              </a:ext>
            </a:extLst>
          </p:cNvPr>
          <p:cNvSpPr/>
          <p:nvPr/>
        </p:nvSpPr>
        <p:spPr>
          <a:xfrm>
            <a:off x="5711221" y="3478155"/>
            <a:ext cx="1184254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D054B-E1E5-AD62-66BB-1E549343F6D5}"/>
              </a:ext>
            </a:extLst>
          </p:cNvPr>
          <p:cNvSpPr/>
          <p:nvPr/>
        </p:nvSpPr>
        <p:spPr>
          <a:xfrm>
            <a:off x="2315267" y="1819916"/>
            <a:ext cx="936933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BB5BE-4C9C-B378-E283-F3D696E9691D}"/>
              </a:ext>
            </a:extLst>
          </p:cNvPr>
          <p:cNvSpPr/>
          <p:nvPr/>
        </p:nvSpPr>
        <p:spPr>
          <a:xfrm>
            <a:off x="5616119" y="6048135"/>
            <a:ext cx="1684091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4E1B8A-379E-13A1-A26D-810E277FBA71}"/>
              </a:ext>
            </a:extLst>
          </p:cNvPr>
          <p:cNvCxnSpPr>
            <a:stCxn id="22" idx="3"/>
            <a:endCxn id="26" idx="0"/>
          </p:cNvCxnSpPr>
          <p:nvPr/>
        </p:nvCxnSpPr>
        <p:spPr>
          <a:xfrm flipH="1" flipV="1">
            <a:off x="2783734" y="1819916"/>
            <a:ext cx="4111741" cy="1935562"/>
          </a:xfrm>
          <a:prstGeom prst="bentConnector4">
            <a:avLst>
              <a:gd name="adj1" fmla="val -11393"/>
              <a:gd name="adj2" fmla="val 11955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6B3B8E-8875-1EFB-5A40-5514FB365AFE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224478" y="2933817"/>
            <a:ext cx="3950896" cy="283238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9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9" grpId="0"/>
      <p:bldP spid="24" grpId="0"/>
      <p:bldP spid="25" grpId="0"/>
      <p:bldP spid="15" grpId="0"/>
      <p:bldP spid="17" grpId="0"/>
      <p:bldP spid="18" grpId="0"/>
      <p:bldP spid="5" grpId="0"/>
      <p:bldP spid="20" grpId="0"/>
      <p:bldP spid="22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ADECA-FB84-E0EC-4D8D-025AC783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60" y="1443218"/>
            <a:ext cx="5919079" cy="51606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A79785-A2F5-F167-BAEB-4E2C8A8DD0E7}"/>
              </a:ext>
            </a:extLst>
          </p:cNvPr>
          <p:cNvGrpSpPr/>
          <p:nvPr/>
        </p:nvGrpSpPr>
        <p:grpSpPr>
          <a:xfrm>
            <a:off x="2798702" y="1380184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978BEB8-C588-253C-DB98-AECFD21B7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83079D-D8AB-76AA-5DB8-D704653B5E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946E20-AB10-1AF4-6E4C-DF9AAD9DCD0B}"/>
              </a:ext>
            </a:extLst>
          </p:cNvPr>
          <p:cNvGrpSpPr/>
          <p:nvPr/>
        </p:nvGrpSpPr>
        <p:grpSpPr>
          <a:xfrm>
            <a:off x="3711189" y="176707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7A5ACF8-86EA-4EAB-0BBA-FC79EACEC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138433-24B5-C5F3-4567-12F67A71F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D48A43-C01E-2CB5-1A00-09FB3C6210E9}"/>
              </a:ext>
            </a:extLst>
          </p:cNvPr>
          <p:cNvGrpSpPr/>
          <p:nvPr/>
        </p:nvGrpSpPr>
        <p:grpSpPr>
          <a:xfrm>
            <a:off x="6066561" y="2996065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5247DF-F1D2-F819-3703-DE4D693D6F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7A461AA-7DBC-A1EF-1B46-A262CEF94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6336B9-E274-B63B-8EEB-5D7460CBA429}"/>
              </a:ext>
            </a:extLst>
          </p:cNvPr>
          <p:cNvGrpSpPr/>
          <p:nvPr/>
        </p:nvGrpSpPr>
        <p:grpSpPr>
          <a:xfrm>
            <a:off x="3405661" y="4232109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76EDC1-81BF-17BB-5E54-9651337FCB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E0380B-1FC1-F0AB-3C8A-EB69FFEA4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C12ED5-F1C4-CA64-3EEA-EF025DBC3163}"/>
              </a:ext>
            </a:extLst>
          </p:cNvPr>
          <p:cNvGrpSpPr/>
          <p:nvPr/>
        </p:nvGrpSpPr>
        <p:grpSpPr>
          <a:xfrm>
            <a:off x="3379815" y="5172057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3AEC5B-621B-8DB4-A48B-ACE52CB093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2C25E1F-AF6C-3EE1-F19B-15C2ACD06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5645FD-F273-D94B-AED1-4A6DC8281AAA}"/>
              </a:ext>
            </a:extLst>
          </p:cNvPr>
          <p:cNvGrpSpPr/>
          <p:nvPr/>
        </p:nvGrpSpPr>
        <p:grpSpPr>
          <a:xfrm>
            <a:off x="7519403" y="59256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E4809B-9A6D-8BB0-9E28-A0FE8E4D38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A72C4B-6331-E034-3A88-C76391B1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4E1B89-D75F-2AB7-AF82-92B79309B80B}"/>
              </a:ext>
            </a:extLst>
          </p:cNvPr>
          <p:cNvGrpSpPr/>
          <p:nvPr/>
        </p:nvGrpSpPr>
        <p:grpSpPr>
          <a:xfrm>
            <a:off x="3137305" y="6112276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1B4726-F0DE-1CC1-84F9-4EC0783B67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7A043F4-31A2-4EFB-22FE-433A9436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760B73-2027-DF87-488E-853A036F7802}"/>
              </a:ext>
            </a:extLst>
          </p:cNvPr>
          <p:cNvGrpSpPr/>
          <p:nvPr/>
        </p:nvGrpSpPr>
        <p:grpSpPr>
          <a:xfrm>
            <a:off x="3750554" y="6305236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E43C80-FD0B-4D0B-FB94-CE1B1BF4DD3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7D448C-102D-5C29-C23C-A009B2930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39CDC-751F-CB92-9E5B-3EB5ACC9A8E9}"/>
              </a:ext>
            </a:extLst>
          </p:cNvPr>
          <p:cNvGrpSpPr/>
          <p:nvPr/>
        </p:nvGrpSpPr>
        <p:grpSpPr>
          <a:xfrm>
            <a:off x="5133643" y="5495526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D7E298-EFBB-A51A-3350-CD209E2DBBF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D64ECCC-850C-562A-3AA0-49798B3C3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/>
              <p:nvPr/>
            </p:nvSpPr>
            <p:spPr>
              <a:xfrm>
                <a:off x="5452499" y="1616929"/>
                <a:ext cx="1414362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99" y="1616929"/>
                <a:ext cx="1414362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000" y="1521691"/>
            <a:ext cx="7620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198B8-3A9A-5881-8C2E-5238C5E0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6" y="1448114"/>
            <a:ext cx="6857430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1E4FA4EC-BDA7-6961-6612-C09305FCE8BF}"/>
              </a:ext>
            </a:extLst>
          </p:cNvPr>
          <p:cNvSpPr/>
          <p:nvPr/>
        </p:nvSpPr>
        <p:spPr>
          <a:xfrm>
            <a:off x="6951086" y="2997937"/>
            <a:ext cx="1659192" cy="1143000"/>
          </a:xfrm>
          <a:prstGeom prst="wedgeRectCallout">
            <a:avLst>
              <a:gd name="adj1" fmla="val -76514"/>
              <a:gd name="adj2" fmla="val -2213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Euler's Method continues to lose accuracy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36811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C58C-9C11-D5F2-4933-DFAC7619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" y="1353959"/>
            <a:ext cx="6588086" cy="5203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168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often must numerically solve systems of </a:t>
            </a:r>
            <a:r>
              <a:rPr lang="en-US" sz="2400" b="1" dirty="0">
                <a:solidFill>
                  <a:srgbClr val="0070C0"/>
                </a:solidFill>
              </a:rPr>
              <a:t>differential equations</a:t>
            </a:r>
            <a:r>
              <a:rPr lang="en-US" sz="2400" dirty="0"/>
              <a:t> so we can simulate dynamic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Linear and Non-Linear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b="1" dirty="0"/>
              <a:t>Initial Value Problem (IVP) </a:t>
            </a:r>
            <a:r>
              <a:rPr lang="en-US" sz="2200" dirty="0"/>
              <a:t>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Both Individual and Systems of </a:t>
            </a:r>
            <a:r>
              <a:rPr lang="en-US" sz="2200" u="sng" dirty="0"/>
              <a:t>Linked</a:t>
            </a:r>
            <a:r>
              <a:rPr lang="en-US" sz="2200" dirty="0"/>
              <a:t> Differential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https://scipy.org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5722-8323-475B-A4D8-32EF558A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1782094"/>
            <a:ext cx="7689954" cy="454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A0AE3-9D1A-4DFA-AE0D-363C8627DC81}"/>
              </a:ext>
            </a:extLst>
          </p:cNvPr>
          <p:cNvSpPr/>
          <p:nvPr/>
        </p:nvSpPr>
        <p:spPr>
          <a:xfrm>
            <a:off x="876925" y="3612630"/>
            <a:ext cx="2158583" cy="659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57166-DE83-4F21-872D-6AB12CC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8" y="1327632"/>
            <a:ext cx="6213163" cy="5211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818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6E71A-A49F-94B0-0826-30684465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37" y="1785850"/>
            <a:ext cx="4174926" cy="470702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5894170" y="36616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3459237" y="4488869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4312809" y="470006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4145978" y="4920716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77F0E83-3CB1-296B-433B-3CDF7EA74647}"/>
              </a:ext>
            </a:extLst>
          </p:cNvPr>
          <p:cNvSpPr txBox="1"/>
          <p:nvPr/>
        </p:nvSpPr>
        <p:spPr>
          <a:xfrm>
            <a:off x="5647154" y="2129684"/>
            <a:ext cx="264729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SciPy</a:t>
            </a:r>
            <a:r>
              <a:rPr lang="en-US" dirty="0"/>
              <a:t> uses </a:t>
            </a:r>
            <a:r>
              <a:rPr lang="en-US" b="1" dirty="0">
                <a:solidFill>
                  <a:srgbClr val="FF0000"/>
                </a:solidFill>
              </a:rPr>
              <a:t>RKF45</a:t>
            </a:r>
            <a:r>
              <a:rPr lang="en-US" dirty="0"/>
              <a:t> which is Fehlberg's enhancement to classic </a:t>
            </a:r>
            <a:r>
              <a:rPr lang="en-US" b="1" dirty="0"/>
              <a:t>Runge-Kutta</a:t>
            </a:r>
          </a:p>
        </p:txBody>
      </p:sp>
    </p:spTree>
    <p:extLst>
      <p:ext uri="{BB962C8B-B14F-4D97-AF65-F5344CB8AC3E}">
        <p14:creationId xmlns:p14="http://schemas.microsoft.com/office/powerpoint/2010/main" val="9390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CAD03-B095-AF53-5946-D849D0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1" y="1690689"/>
            <a:ext cx="5756470" cy="489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2866151" y="2790295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3480754" y="3378764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3818518" y="3569545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3458258" y="4158733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FA3837-6547-BA4A-E892-572EDA6868BA}"/>
              </a:ext>
            </a:extLst>
          </p:cNvPr>
          <p:cNvGrpSpPr/>
          <p:nvPr/>
        </p:nvGrpSpPr>
        <p:grpSpPr>
          <a:xfrm>
            <a:off x="2914916" y="4331364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68D1E7-63AE-7C8E-DDF7-6BE44A254C2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38D08F-24CC-5F24-5DB1-34273368C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E0A1D05-6343-C626-92F0-FE4F417CE47A}"/>
              </a:ext>
            </a:extLst>
          </p:cNvPr>
          <p:cNvGrpSpPr/>
          <p:nvPr/>
        </p:nvGrpSpPr>
        <p:grpSpPr>
          <a:xfrm>
            <a:off x="3856905" y="1839404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8C804-93E3-8A12-A7B1-D3596C4DFC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BE5589-8A8E-D1BB-F51E-873B08301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821DC72-DF18-E1A5-C51C-FC9BC65F19E8}"/>
              </a:ext>
            </a:extLst>
          </p:cNvPr>
          <p:cNvGrpSpPr/>
          <p:nvPr/>
        </p:nvGrpSpPr>
        <p:grpSpPr>
          <a:xfrm>
            <a:off x="3826855" y="4714379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04FC38-220B-8D89-31B8-003EB1A702D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39AC93C-A212-4D09-8954-355DD711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DB1D6B-54DC-D6F2-F821-658F87D3EDAF}"/>
              </a:ext>
            </a:extLst>
          </p:cNvPr>
          <p:cNvGrpSpPr/>
          <p:nvPr/>
        </p:nvGrpSpPr>
        <p:grpSpPr>
          <a:xfrm>
            <a:off x="4101612" y="2032629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74CDE60-EFAE-1341-70AE-C4C827686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644636A-C444-F633-C7F1-5CE56D2C9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6BF7AA-A1BC-D7D5-52BD-6F609063E26E}"/>
              </a:ext>
            </a:extLst>
          </p:cNvPr>
          <p:cNvGrpSpPr/>
          <p:nvPr/>
        </p:nvGrpSpPr>
        <p:grpSpPr>
          <a:xfrm>
            <a:off x="4665457" y="1645836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7C3DE3-925E-1B6A-848C-6821ACA384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9BE931F-DDB1-9B80-E35B-F2D5DC0C36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64C0E2-C24E-9F1C-6B7F-4571FE1734BA}"/>
              </a:ext>
            </a:extLst>
          </p:cNvPr>
          <p:cNvGrpSpPr/>
          <p:nvPr/>
        </p:nvGrpSpPr>
        <p:grpSpPr>
          <a:xfrm>
            <a:off x="3376527" y="2214570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FFF477-B079-EDA8-4F9E-7A7A91909C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572E79C-F0EE-E375-0FAD-9BE3421F9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/>
              <p:nvPr/>
            </p:nvSpPr>
            <p:spPr>
              <a:xfrm>
                <a:off x="5779016" y="1953472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16" y="1953472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A5E1DD5-FBC8-68A6-F332-90753453CECC}"/>
              </a:ext>
            </a:extLst>
          </p:cNvPr>
          <p:cNvSpPr/>
          <p:nvPr/>
        </p:nvSpPr>
        <p:spPr>
          <a:xfrm>
            <a:off x="2415093" y="4797205"/>
            <a:ext cx="1326630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DA6779-C211-C5C6-D8F7-C621F278A5A2}"/>
              </a:ext>
            </a:extLst>
          </p:cNvPr>
          <p:cNvSpPr/>
          <p:nvPr/>
        </p:nvSpPr>
        <p:spPr>
          <a:xfrm>
            <a:off x="2082084" y="1919140"/>
            <a:ext cx="544435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CAD03-B095-AF53-5946-D849D0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1" y="1690689"/>
            <a:ext cx="5756470" cy="489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FEC791-778A-549A-E752-D68BB168E588}"/>
              </a:ext>
            </a:extLst>
          </p:cNvPr>
          <p:cNvGrpSpPr/>
          <p:nvPr/>
        </p:nvGrpSpPr>
        <p:grpSpPr>
          <a:xfrm>
            <a:off x="4687642" y="4515102"/>
            <a:ext cx="1076632" cy="369332"/>
            <a:chOff x="4968362" y="2079211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AA0C33-70E7-9539-3302-13D40079F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66345C-81F8-B83B-3440-3AE4DCAD53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A1B2FA-DA7B-C258-E86E-15AA934060CE}"/>
              </a:ext>
            </a:extLst>
          </p:cNvPr>
          <p:cNvGrpSpPr/>
          <p:nvPr/>
        </p:nvGrpSpPr>
        <p:grpSpPr>
          <a:xfrm>
            <a:off x="3819226" y="4717322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551932-F866-FD3A-0BF9-46FF1295C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9056F3-647C-902A-01F8-8E21F28630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92CFBC-397A-D2EA-CA73-EA6E0940522E}"/>
              </a:ext>
            </a:extLst>
          </p:cNvPr>
          <p:cNvGrpSpPr/>
          <p:nvPr/>
        </p:nvGrpSpPr>
        <p:grpSpPr>
          <a:xfrm>
            <a:off x="4341578" y="4908504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78E604-4370-5FE4-1A61-9FD4F22ECF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F36477-B55F-530E-6474-F8D4802E5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33CC52-F0E4-44AB-3A2B-31DB33B58F2F}"/>
              </a:ext>
            </a:extLst>
          </p:cNvPr>
          <p:cNvGrpSpPr/>
          <p:nvPr/>
        </p:nvGrpSpPr>
        <p:grpSpPr>
          <a:xfrm>
            <a:off x="3320822" y="5104310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0F6DBD-A2A3-AC39-4B27-2908693069C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C2FD682-F92D-3FDE-FF28-0EEA1E5D1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07636B8-6045-CFB2-285F-A8C17508AF2F}"/>
              </a:ext>
            </a:extLst>
          </p:cNvPr>
          <p:cNvGrpSpPr/>
          <p:nvPr/>
        </p:nvGrpSpPr>
        <p:grpSpPr>
          <a:xfrm>
            <a:off x="4685291" y="1644659"/>
            <a:ext cx="1068643" cy="369332"/>
            <a:chOff x="3647644" y="5359159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656BB2-2DA4-8530-C0F6-BBDC8B1CF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227586E-1707-207C-4147-BD9788B41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9DF7297-405D-1919-06EA-BAF0B495FF6E}"/>
              </a:ext>
            </a:extLst>
          </p:cNvPr>
          <p:cNvGrpSpPr/>
          <p:nvPr/>
        </p:nvGrpSpPr>
        <p:grpSpPr>
          <a:xfrm>
            <a:off x="3647236" y="5680192"/>
            <a:ext cx="1076632" cy="369332"/>
            <a:chOff x="2157212" y="5356391"/>
            <a:chExt cx="1076632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C6D4971-6AB0-15DD-5448-4330F4D50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C9EE22-76D0-1758-1D76-BA5A05B7C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821EE2-DE02-25D5-C4AC-F7ADFDF8D564}"/>
              </a:ext>
            </a:extLst>
          </p:cNvPr>
          <p:cNvGrpSpPr/>
          <p:nvPr/>
        </p:nvGrpSpPr>
        <p:grpSpPr>
          <a:xfrm>
            <a:off x="4014099" y="5859105"/>
            <a:ext cx="1076632" cy="369332"/>
            <a:chOff x="2157212" y="5356391"/>
            <a:chExt cx="1076632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562BAC-BF10-360A-A83D-EA333A9BFC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6CED32F-7374-E627-0581-550837E5F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31D1F4C-377B-25E6-F145-AD2A64ADD80B}"/>
              </a:ext>
            </a:extLst>
          </p:cNvPr>
          <p:cNvGrpSpPr/>
          <p:nvPr/>
        </p:nvGrpSpPr>
        <p:grpSpPr>
          <a:xfrm>
            <a:off x="7368995" y="6262594"/>
            <a:ext cx="641550" cy="369332"/>
            <a:chOff x="2157212" y="5360480"/>
            <a:chExt cx="641550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C47CA0A-05C3-677D-3F36-BF7A13912C79}"/>
                </a:ext>
              </a:extLst>
            </p:cNvPr>
            <p:cNvSpPr txBox="1"/>
            <p:nvPr/>
          </p:nvSpPr>
          <p:spPr>
            <a:xfrm>
              <a:off x="2415304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D8298D4-BAAD-F527-136D-0B648702C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290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08B7A6-0003-4DC6-36C7-28806C8B7F08}"/>
              </a:ext>
            </a:extLst>
          </p:cNvPr>
          <p:cNvGrpSpPr/>
          <p:nvPr/>
        </p:nvGrpSpPr>
        <p:grpSpPr>
          <a:xfrm>
            <a:off x="3425407" y="4143743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D76163-2139-84FF-D9B1-32BF7EFB1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EAAAF-20E8-0F3E-1774-E71FC23E8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95C751D-C18A-7FCB-0741-C874EBBC1828}"/>
              </a:ext>
            </a:extLst>
          </p:cNvPr>
          <p:cNvSpPr/>
          <p:nvPr/>
        </p:nvSpPr>
        <p:spPr>
          <a:xfrm>
            <a:off x="4190999" y="1727195"/>
            <a:ext cx="340519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4707E-CC95-D641-C34B-031685A0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3233CB-2796-4434-90A9-785F9F3BB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5" t="5219" r="6894" b="1776"/>
          <a:stretch/>
        </p:blipFill>
        <p:spPr>
          <a:xfrm>
            <a:off x="3260361" y="2023672"/>
            <a:ext cx="3814997" cy="29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0520CB-C859-B0D8-99F8-7E0FF600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F5F25D-FA6F-0F24-D861-66B75A32E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t="5934" r="6628"/>
          <a:stretch/>
        </p:blipFill>
        <p:spPr>
          <a:xfrm>
            <a:off x="3312826" y="2056751"/>
            <a:ext cx="3755036" cy="29499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8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04154" y="1848342"/>
            <a:ext cx="2746906" cy="795603"/>
            <a:chOff x="4460859" y="1848342"/>
            <a:chExt cx="2746906" cy="795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31093" y="3821350"/>
            <a:ext cx="26259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Range = 400m, </a:t>
            </a:r>
            <a:r>
              <a:rPr lang="en-US" b="1" dirty="0">
                <a:solidFill>
                  <a:srgbClr val="FF0000"/>
                </a:solidFill>
              </a:rPr>
              <a:t>what does v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need to be</a:t>
            </a:r>
            <a:r>
              <a:rPr lang="en-US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47684" y="4182140"/>
            <a:ext cx="3289732" cy="1974772"/>
            <a:chOff x="4947684" y="4182140"/>
            <a:chExt cx="3289732" cy="1974772"/>
          </a:xfrm>
        </p:grpSpPr>
        <p:sp>
          <p:nvSpPr>
            <p:cNvPr id="14" name="TextBox 13"/>
            <p:cNvSpPr txBox="1"/>
            <p:nvPr/>
          </p:nvSpPr>
          <p:spPr>
            <a:xfrm>
              <a:off x="5509422" y="4956583"/>
              <a:ext cx="2727994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</a:t>
              </a:r>
              <a:r>
                <a:rPr lang="en-US" b="1" dirty="0"/>
                <a:t>equation of motion</a:t>
              </a:r>
              <a:r>
                <a:rPr lang="en-US" dirty="0"/>
                <a:t> that allows us to </a:t>
              </a:r>
              <a:r>
                <a:rPr lang="en-US" b="1" dirty="0">
                  <a:solidFill>
                    <a:srgbClr val="0070C0"/>
                  </a:solidFill>
                </a:rPr>
                <a:t>plot y as x increases </a:t>
              </a:r>
              <a:r>
                <a:rPr lang="en-US" dirty="0"/>
                <a:t>from launch point to trampoline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947684" y="4182140"/>
              <a:ext cx="491399" cy="6980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73" y="1655273"/>
            <a:ext cx="266700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𝑅𝑎𝑛𝑔𝑒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E76E29D-5401-403C-A0E1-3A6A12AD2D6F}"/>
              </a:ext>
            </a:extLst>
          </p:cNvPr>
          <p:cNvSpPr/>
          <p:nvPr/>
        </p:nvSpPr>
        <p:spPr>
          <a:xfrm>
            <a:off x="4425418" y="2998024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C499F-4AE2-447B-B738-9FEA20913DD8}"/>
              </a:ext>
            </a:extLst>
          </p:cNvPr>
          <p:cNvSpPr/>
          <p:nvPr/>
        </p:nvSpPr>
        <p:spPr>
          <a:xfrm>
            <a:off x="5208131" y="2208702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B6F7F6-E4B9-4074-8321-A368DA8A6F50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5400000" flipH="1" flipV="1">
            <a:off x="4762704" y="2378096"/>
            <a:ext cx="457145" cy="7827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20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26122" y="4181553"/>
            <a:ext cx="1785104" cy="1644445"/>
            <a:chOff x="6137333" y="4800600"/>
            <a:chExt cx="1785104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85104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5400000" flipH="1" flipV="1">
            <a:off x="6326668" y="618777"/>
            <a:ext cx="238786" cy="1952661"/>
          </a:xfrm>
          <a:prstGeom prst="curvedConnector3">
            <a:avLst>
              <a:gd name="adj1" fmla="val 19573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86723" y="4458607"/>
            <a:ext cx="186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b="1" dirty="0"/>
              <a:t>linked</a:t>
            </a:r>
            <a:r>
              <a:rPr lang="en-US" sz="1400" dirty="0"/>
              <a:t> 1</a:t>
            </a:r>
            <a:r>
              <a:rPr lang="en-US" sz="1400" baseline="30000" dirty="0"/>
              <a:t>st</a:t>
            </a:r>
            <a:r>
              <a:rPr lang="en-US" sz="1400" dirty="0"/>
              <a:t> order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/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08EE88-7E5D-45E0-8B4C-B09F3326E29B}"/>
              </a:ext>
            </a:extLst>
          </p:cNvPr>
          <p:cNvCxnSpPr>
            <a:cxnSpLocks/>
          </p:cNvCxnSpPr>
          <p:nvPr/>
        </p:nvCxnSpPr>
        <p:spPr>
          <a:xfrm flipV="1">
            <a:off x="1694296" y="3640930"/>
            <a:ext cx="0" cy="26592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8D64-A1E1-4AD4-9E19-C143B5EB6445}"/>
              </a:ext>
            </a:extLst>
          </p:cNvPr>
          <p:cNvSpPr/>
          <p:nvPr/>
        </p:nvSpPr>
        <p:spPr>
          <a:xfrm>
            <a:off x="5384006" y="1714500"/>
            <a:ext cx="171450" cy="100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468EA339-4158-D18B-B053-24342DCA0EFC}"/>
              </a:ext>
            </a:extLst>
          </p:cNvPr>
          <p:cNvSpPr/>
          <p:nvPr/>
        </p:nvSpPr>
        <p:spPr>
          <a:xfrm>
            <a:off x="7000640" y="2888712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We are no longer constrained to the small angle identity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35700-2C8B-35D5-4E6E-72A04279A129}"/>
              </a:ext>
            </a:extLst>
          </p:cNvPr>
          <p:cNvSpPr/>
          <p:nvPr/>
        </p:nvSpPr>
        <p:spPr>
          <a:xfrm>
            <a:off x="6057901" y="3238500"/>
            <a:ext cx="482600" cy="2698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0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BE93F-EF7D-7971-0992-5B1A69CF1DD2}"/>
              </a:ext>
            </a:extLst>
          </p:cNvPr>
          <p:cNvGrpSpPr/>
          <p:nvPr/>
        </p:nvGrpSpPr>
        <p:grpSpPr>
          <a:xfrm>
            <a:off x="1363949" y="15773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5FA0BA-0BBA-759B-3E8C-206B1ED2C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D01755-19AC-C4E8-F7DB-10D30E6D63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5916A2-A689-6820-8360-856E1E2141D0}"/>
              </a:ext>
            </a:extLst>
          </p:cNvPr>
          <p:cNvGrpSpPr/>
          <p:nvPr/>
        </p:nvGrpSpPr>
        <p:grpSpPr>
          <a:xfrm>
            <a:off x="3763550" y="201434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E3DDC3-4542-990E-293B-9D7BB1870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81207B-79A0-7DFC-8F69-835AF4833C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EEEA41-7282-3B65-31F0-4AF9AC594176}"/>
              </a:ext>
            </a:extLst>
          </p:cNvPr>
          <p:cNvGrpSpPr/>
          <p:nvPr/>
        </p:nvGrpSpPr>
        <p:grpSpPr>
          <a:xfrm>
            <a:off x="3930905" y="284652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091FD8-FC19-5E3E-AEBD-A14EA1A39C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7D94FB-F966-D4D6-CB9C-ACFCF082D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C352D3-B7C4-BD59-E3B7-1B0AC17400D9}"/>
              </a:ext>
            </a:extLst>
          </p:cNvPr>
          <p:cNvGrpSpPr/>
          <p:nvPr/>
        </p:nvGrpSpPr>
        <p:grpSpPr>
          <a:xfrm>
            <a:off x="1908411" y="3492984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D4F1C-710C-B6B8-20E6-8BC19D5564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48AA48-5952-262F-8C1D-5854D2003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972C20-388B-1EA2-9E81-0DE968EFEC95}"/>
              </a:ext>
            </a:extLst>
          </p:cNvPr>
          <p:cNvGrpSpPr/>
          <p:nvPr/>
        </p:nvGrpSpPr>
        <p:grpSpPr>
          <a:xfrm>
            <a:off x="1843640" y="4110484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9C92D6-8EED-CDC5-B11E-E5C157258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32DB8E9-ACE8-65FB-4541-0E9BCED0B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FAB9B1-9CCE-D06E-9F5E-46EA6AD690BC}"/>
              </a:ext>
            </a:extLst>
          </p:cNvPr>
          <p:cNvGrpSpPr/>
          <p:nvPr/>
        </p:nvGrpSpPr>
        <p:grpSpPr>
          <a:xfrm>
            <a:off x="2551279" y="500180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B00772-F3B4-45C7-945A-6AB17BDAAD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1D80A33-03CC-331D-978F-0BF16CBD3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607C-9449-36E6-47E8-48FC059098F8}"/>
              </a:ext>
            </a:extLst>
          </p:cNvPr>
          <p:cNvGrpSpPr/>
          <p:nvPr/>
        </p:nvGrpSpPr>
        <p:grpSpPr>
          <a:xfrm>
            <a:off x="2058300" y="555186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49A58-2F5B-25B6-28B8-9EFC0E5D46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D4BF6D-D7BF-BBE7-DE7A-154F783E4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46D56F-012F-0746-4184-39F21CD777D9}"/>
              </a:ext>
            </a:extLst>
          </p:cNvPr>
          <p:cNvGrpSpPr/>
          <p:nvPr/>
        </p:nvGrpSpPr>
        <p:grpSpPr>
          <a:xfrm>
            <a:off x="2152268" y="573721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E182C1-288A-D4F0-4742-E9E33EA893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B9EE8E0-B120-B071-4B2C-9FA7ECDC8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D47D34-EE1B-37DC-701A-14B1D943C3A3}"/>
              </a:ext>
            </a:extLst>
          </p:cNvPr>
          <p:cNvGrpSpPr/>
          <p:nvPr/>
        </p:nvGrpSpPr>
        <p:grpSpPr>
          <a:xfrm>
            <a:off x="3294652" y="4653408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CB1C13-09BB-0A15-EFB8-F164F0DF5AD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1A12E4-F3E5-6123-4827-CA604395C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81878-B65B-9EE5-C2BC-32B1CBEE6DBE}"/>
              </a:ext>
            </a:extLst>
          </p:cNvPr>
          <p:cNvGrpSpPr/>
          <p:nvPr/>
        </p:nvGrpSpPr>
        <p:grpSpPr>
          <a:xfrm>
            <a:off x="4794491" y="617168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C883C6-3C42-0DB3-FA44-D9DDFCA1FC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B329427-3A03-72AA-95D0-6D0948100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C45D5BCB-B6A1-7771-E934-8585E8DC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02DE33-BD4E-4AA3-7EFF-82522640800A}"/>
              </a:ext>
            </a:extLst>
          </p:cNvPr>
          <p:cNvSpPr/>
          <p:nvPr/>
        </p:nvSpPr>
        <p:spPr>
          <a:xfrm>
            <a:off x="831954" y="4728252"/>
            <a:ext cx="2396946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AF465F2-1771-20EE-4A5B-13B227D4D0CA}"/>
              </a:ext>
            </a:extLst>
          </p:cNvPr>
          <p:cNvSpPr/>
          <p:nvPr/>
        </p:nvSpPr>
        <p:spPr>
          <a:xfrm>
            <a:off x="508398" y="5820957"/>
            <a:ext cx="1006077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D2513E-3B9E-8BFB-8070-7350F9D97EC7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7" grpId="0" animBg="1"/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/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/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1B6B29F-494D-5017-C0AD-A1CCCDE661BF}"/>
              </a:ext>
            </a:extLst>
          </p:cNvPr>
          <p:cNvGrpSpPr/>
          <p:nvPr/>
        </p:nvGrpSpPr>
        <p:grpSpPr>
          <a:xfrm>
            <a:off x="2731243" y="4850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FD87E6C-82E4-F33A-9AF8-CC57D945D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3DC8E-1E1F-6DEB-5986-77CDBCC5F3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FC1B83-0A16-5C91-6F3C-26DA8B68E1F1}"/>
              </a:ext>
            </a:extLst>
          </p:cNvPr>
          <p:cNvGrpSpPr/>
          <p:nvPr/>
        </p:nvGrpSpPr>
        <p:grpSpPr>
          <a:xfrm>
            <a:off x="3732610" y="67227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CCC7B16-A394-B925-94DD-12B20402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51A3F7-640F-2F66-90BD-1AFC3281BF1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E8B526-9C33-16AE-3104-78BB70D6CF86}"/>
              </a:ext>
            </a:extLst>
          </p:cNvPr>
          <p:cNvGrpSpPr/>
          <p:nvPr/>
        </p:nvGrpSpPr>
        <p:grpSpPr>
          <a:xfrm>
            <a:off x="1770228" y="84201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083BBD-833C-B2E9-FCE2-873ED589102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F23EEA4-DBF7-BB14-F96E-A17DFBDF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FA4EC7-9873-5DD7-BE24-30013D1D70D5}"/>
              </a:ext>
            </a:extLst>
          </p:cNvPr>
          <p:cNvGrpSpPr/>
          <p:nvPr/>
        </p:nvGrpSpPr>
        <p:grpSpPr>
          <a:xfrm>
            <a:off x="2380914" y="1041609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6CC41F-AD12-34E6-09CE-B1CC3EE4AD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9369D16-26B9-02E7-F941-183CCFE20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BEFE061E-D9FA-6135-91E9-33324D3E9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920179-A628-3D5D-7421-B2125C8957A4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F543-D0BD-17FB-6588-0C8B4F49C6EB}"/>
              </a:ext>
            </a:extLst>
          </p:cNvPr>
          <p:cNvSpPr/>
          <p:nvPr/>
        </p:nvSpPr>
        <p:spPr>
          <a:xfrm>
            <a:off x="6003561" y="2467001"/>
            <a:ext cx="1856053" cy="1379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9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3DC64-2C14-5392-2EB8-9CA498F6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8"/>
            <a:ext cx="7247171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rkf45_simple_pendulum.ipynb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/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blipFill>
                <a:blip r:embed="rId3"/>
                <a:stretch>
                  <a:fillRect l="-5333" t="-4348" r="-2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508799-2A65-F1A3-317E-B32D59831260}"/>
              </a:ext>
            </a:extLst>
          </p:cNvPr>
          <p:cNvCxnSpPr>
            <a:cxnSpLocks/>
          </p:cNvCxnSpPr>
          <p:nvPr/>
        </p:nvCxnSpPr>
        <p:spPr>
          <a:xfrm flipV="1">
            <a:off x="2102371" y="3098185"/>
            <a:ext cx="275795" cy="21492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E4E89A3-7F9A-DF4B-3273-5184FA23EB16}"/>
              </a:ext>
            </a:extLst>
          </p:cNvPr>
          <p:cNvGrpSpPr/>
          <p:nvPr/>
        </p:nvGrpSpPr>
        <p:grpSpPr>
          <a:xfrm>
            <a:off x="6073590" y="3989949"/>
            <a:ext cx="91440" cy="728768"/>
            <a:chOff x="6073590" y="3989949"/>
            <a:chExt cx="91440" cy="728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395343-7EE6-F818-F0F0-F65F142C3E7E}"/>
                </a:ext>
              </a:extLst>
            </p:cNvPr>
            <p:cNvSpPr/>
            <p:nvPr/>
          </p:nvSpPr>
          <p:spPr>
            <a:xfrm>
              <a:off x="6073590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3B895CF-EE1C-1460-925C-CDEBA29414E3}"/>
                </a:ext>
              </a:extLst>
            </p:cNvPr>
            <p:cNvSpPr/>
            <p:nvPr/>
          </p:nvSpPr>
          <p:spPr>
            <a:xfrm>
              <a:off x="6073590" y="462727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8F9876-98B1-BBE8-1D91-41D89172B937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6119310" y="4081389"/>
              <a:ext cx="0" cy="5458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A81FF6A-68D0-CE7F-6812-358ED61C9E8B}"/>
              </a:ext>
            </a:extLst>
          </p:cNvPr>
          <p:cNvSpPr/>
          <p:nvPr/>
        </p:nvSpPr>
        <p:spPr>
          <a:xfrm>
            <a:off x="3189327" y="4769674"/>
            <a:ext cx="1592536" cy="1014770"/>
          </a:xfrm>
          <a:prstGeom prst="wedgeRoundRectCallout">
            <a:avLst>
              <a:gd name="adj1" fmla="val -58780"/>
              <a:gd name="adj2" fmla="val -119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physics</a:t>
            </a:r>
            <a:r>
              <a:rPr lang="en-US" sz="1600" b="1" dirty="0"/>
              <a:t>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story</a:t>
            </a:r>
            <a:r>
              <a:rPr lang="en-US" sz="1600" b="1" dirty="0"/>
              <a:t> at these circled times?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C29431-28D0-1743-EFFC-AA26513D9B0B}"/>
              </a:ext>
            </a:extLst>
          </p:cNvPr>
          <p:cNvGrpSpPr/>
          <p:nvPr/>
        </p:nvGrpSpPr>
        <p:grpSpPr>
          <a:xfrm>
            <a:off x="2923727" y="2088357"/>
            <a:ext cx="91440" cy="1993032"/>
            <a:chOff x="2923727" y="2088357"/>
            <a:chExt cx="91440" cy="199303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CEC24D-78AE-7B9E-81E9-490EF11BFB67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2A1941-B1BE-495C-3C26-92DAA23A4604}"/>
                </a:ext>
              </a:extLst>
            </p:cNvPr>
            <p:cNvSpPr/>
            <p:nvPr/>
          </p:nvSpPr>
          <p:spPr>
            <a:xfrm>
              <a:off x="2923727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05DA82-F897-6E78-887B-0DE8D736C23B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2969447" y="2179797"/>
              <a:ext cx="0" cy="18101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903850-0C6A-8A91-D77A-C1381A4B4E96}"/>
              </a:ext>
            </a:extLst>
          </p:cNvPr>
          <p:cNvGrpSpPr/>
          <p:nvPr/>
        </p:nvGrpSpPr>
        <p:grpSpPr>
          <a:xfrm>
            <a:off x="7081370" y="197264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2DE16D-9932-FDFB-B22D-FFCA739D5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BD3DB0-40B4-BCB3-8572-5C78A1A798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10BD3E-CDE1-7777-4341-C2B9B13F9B28}"/>
              </a:ext>
            </a:extLst>
          </p:cNvPr>
          <p:cNvGrpSpPr/>
          <p:nvPr/>
        </p:nvGrpSpPr>
        <p:grpSpPr>
          <a:xfrm>
            <a:off x="7366184" y="2232904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7C9D7B-0E52-F96E-0DF3-F622BFD2AC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F2ED6B-BA05-465A-39A5-7E913DF295A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8" y="1788150"/>
            <a:ext cx="831298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real oscillators, friction (or damping) slows the motion of the system. Due to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</a:t>
            </a:r>
            <a:r>
              <a:rPr lang="en-US" sz="2400" dirty="0"/>
              <a:t>the acting frictional force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contrast to a simple </a:t>
            </a:r>
            <a:r>
              <a:rPr lang="en-US" sz="2400" i="1" dirty="0"/>
              <a:t>undriven</a:t>
            </a:r>
            <a:r>
              <a:rPr lang="en-US" sz="2400" dirty="0"/>
              <a:t> harmonic oscillator (where the only force acting on the mass is the restoring force) in a </a:t>
            </a:r>
            <a:r>
              <a:rPr lang="en-US" sz="2400" b="1" dirty="0"/>
              <a:t>damped</a:t>
            </a:r>
            <a:r>
              <a:rPr lang="en-US" sz="2400" dirty="0"/>
              <a:t> harmonic oscillator there is in addition a </a:t>
            </a:r>
            <a:r>
              <a:rPr lang="en-US" sz="2400" i="1" dirty="0"/>
              <a:t>frictional</a:t>
            </a:r>
            <a:r>
              <a:rPr lang="en-US" sz="2400" dirty="0"/>
              <a:t> force which is always acts in </a:t>
            </a:r>
            <a:r>
              <a:rPr lang="en-US" sz="2400" b="1" dirty="0">
                <a:solidFill>
                  <a:srgbClr val="0070C0"/>
                </a:solidFill>
              </a:rPr>
              <a:t>the direction </a:t>
            </a:r>
            <a:r>
              <a:rPr lang="en-US" sz="2400" b="1" u="sng" dirty="0">
                <a:solidFill>
                  <a:srgbClr val="0070C0"/>
                </a:solidFill>
              </a:rPr>
              <a:t>opposing</a:t>
            </a:r>
            <a:r>
              <a:rPr lang="en-US" sz="2400" b="1" dirty="0">
                <a:solidFill>
                  <a:srgbClr val="0070C0"/>
                </a:solidFill>
              </a:rPr>
              <a:t> the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always strive to develop mathematical models that are as realistic as possible – </a:t>
            </a:r>
            <a:r>
              <a:rPr lang="en-US" sz="2400" b="1" dirty="0">
                <a:solidFill>
                  <a:srgbClr val="7030A0"/>
                </a:solidFill>
              </a:rPr>
              <a:t>friction is hard to avoid in the real world and therefore should not be ignored in a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b="1" dirty="0"/>
                  <a:t>damping_constant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4" y="4818728"/>
            <a:ext cx="2411031" cy="1644445"/>
            <a:chOff x="1750207" y="4649772"/>
            <a:chExt cx="2411031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7" y="4649772"/>
              <a:ext cx="2411031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(oscillates) over its equilibrium point, but ultimately comes to rest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>
                    <a:ln>
                      <a:solidFill>
                        <a:schemeClr val="tx1"/>
                      </a:solidFill>
                    </a:ln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Example</m:t>
                      </m:r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:</m:t>
                      </m:r>
                      <m:r>
                        <a:rPr lang="en-US" sz="2000" b="0" i="1" dirty="0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  <a:blipFill>
                <a:blip r:embed="rId3"/>
                <a:stretch>
                  <a:fillRect l="-973" t="-1854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/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B050"/>
                    </a:solidFill>
                  </a:rPr>
                  <a:t>Note: There is only </a:t>
                </a:r>
                <a:r>
                  <a:rPr lang="en-US" sz="1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1400" b="1" dirty="0">
                    <a:solidFill>
                      <a:srgbClr val="00B050"/>
                    </a:solidFill>
                  </a:rPr>
                  <a:t> where the system is </a:t>
                </a:r>
                <a:r>
                  <a:rPr lang="en-US" sz="1400" b="1" i="1" dirty="0">
                    <a:solidFill>
                      <a:srgbClr val="00B050"/>
                    </a:solidFill>
                  </a:rPr>
                  <a:t>critically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damped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blipFill>
                <a:blip r:embed="rId4"/>
                <a:stretch>
                  <a:fillRect l="-557" t="-820" r="-27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9AA210-B8CE-4FF8-BA8A-18B107F7AA0C}"/>
              </a:ext>
            </a:extLst>
          </p:cNvPr>
          <p:cNvCxnSpPr/>
          <p:nvPr/>
        </p:nvCxnSpPr>
        <p:spPr>
          <a:xfrm flipV="1">
            <a:off x="2477729" y="5832987"/>
            <a:ext cx="752168" cy="2202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720" y="355595"/>
            <a:ext cx="35857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damped_pendulum.ipynb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F2B6E-3731-4B09-95BE-52963308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8" y="532689"/>
            <a:ext cx="4495238" cy="3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9E7B0-9923-4D00-B9A9-CF610F3E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882" y="1679129"/>
            <a:ext cx="3580952" cy="44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48ECB5B-9A4B-4186-9723-96D4329F369A}"/>
              </a:ext>
            </a:extLst>
          </p:cNvPr>
          <p:cNvGrpSpPr/>
          <p:nvPr/>
        </p:nvGrpSpPr>
        <p:grpSpPr>
          <a:xfrm>
            <a:off x="628650" y="4370244"/>
            <a:ext cx="3644979" cy="2168669"/>
            <a:chOff x="818903" y="4477127"/>
            <a:chExt cx="3644979" cy="216866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6C087A-DD0F-4AF1-BFD9-794762D05D36}"/>
                </a:ext>
              </a:extLst>
            </p:cNvPr>
            <p:cNvGrpSpPr/>
            <p:nvPr/>
          </p:nvGrpSpPr>
          <p:grpSpPr>
            <a:xfrm>
              <a:off x="818903" y="4477127"/>
              <a:ext cx="3644979" cy="1066667"/>
              <a:chOff x="713972" y="4477127"/>
              <a:chExt cx="3644979" cy="106666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35AC609-CFDF-46AC-ADF5-A3B359BB5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2" y="4477127"/>
                <a:ext cx="1552381" cy="106666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07375A0-6114-4926-9E50-37FFBE54B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8456" y="4477127"/>
                <a:ext cx="1560495" cy="1066667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6CE69B-5DC8-430A-8848-F68A8162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9964" y="5626748"/>
              <a:ext cx="1942857" cy="10190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/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CAB94C6-5F93-42F2-83FA-1D347BB2EADF}"/>
              </a:ext>
            </a:extLst>
          </p:cNvPr>
          <p:cNvGrpSpPr/>
          <p:nvPr/>
        </p:nvGrpSpPr>
        <p:grpSpPr>
          <a:xfrm>
            <a:off x="2138384" y="2413427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5F9DE06-8078-4A4E-B8B4-039AC0664A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5E127C-752C-40A8-92FE-EF15C032297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EA0C20-B317-4640-9436-5429E924B1A2}"/>
              </a:ext>
            </a:extLst>
          </p:cNvPr>
          <p:cNvGrpSpPr/>
          <p:nvPr/>
        </p:nvGrpSpPr>
        <p:grpSpPr>
          <a:xfrm>
            <a:off x="3601326" y="2562398"/>
            <a:ext cx="1076632" cy="369332"/>
            <a:chOff x="4704120" y="2356972"/>
            <a:chExt cx="1076632" cy="36933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811D6C1-A59A-4FDA-A269-E7F9DC278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B52BDA-4641-4949-A455-8EA0D6E773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1B25DF-D4C8-4CAE-B125-FFA589281923}"/>
              </a:ext>
            </a:extLst>
          </p:cNvPr>
          <p:cNvGrpSpPr/>
          <p:nvPr/>
        </p:nvGrpSpPr>
        <p:grpSpPr>
          <a:xfrm>
            <a:off x="4033075" y="2711346"/>
            <a:ext cx="1068643" cy="369332"/>
            <a:chOff x="3647644" y="4910075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56CC52-E4D2-414E-A63E-EE82EE4AF28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8309569-B581-43DD-AD4E-3A5D38B9E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1D1EA9F-D46E-4443-962B-8A74077D4187}"/>
              </a:ext>
            </a:extLst>
          </p:cNvPr>
          <p:cNvGrpSpPr/>
          <p:nvPr/>
        </p:nvGrpSpPr>
        <p:grpSpPr>
          <a:xfrm>
            <a:off x="1476468" y="3885813"/>
            <a:ext cx="1064340" cy="369332"/>
            <a:chOff x="3647644" y="5421073"/>
            <a:chExt cx="106434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7E7329-88F1-4F49-AE5D-0FC7CFEF835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D39351B-34E6-4629-BA86-61DAF8C87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85C27-B325-4596-B07E-9F20FD95D7BA}"/>
              </a:ext>
            </a:extLst>
          </p:cNvPr>
          <p:cNvSpPr/>
          <p:nvPr/>
        </p:nvSpPr>
        <p:spPr>
          <a:xfrm>
            <a:off x="7005616" y="2598093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C0475A-EE70-44A6-B948-2877C10650EE}"/>
              </a:ext>
            </a:extLst>
          </p:cNvPr>
          <p:cNvSpPr/>
          <p:nvPr/>
        </p:nvSpPr>
        <p:spPr>
          <a:xfrm>
            <a:off x="7005616" y="4197860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1F488E-38A3-4434-8DAC-002C9F5B2B4F}"/>
              </a:ext>
            </a:extLst>
          </p:cNvPr>
          <p:cNvSpPr/>
          <p:nvPr/>
        </p:nvSpPr>
        <p:spPr>
          <a:xfrm>
            <a:off x="7005615" y="5657931"/>
            <a:ext cx="1706809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C0F05A-190E-40A1-AC6A-21778847FCDD}"/>
              </a:ext>
            </a:extLst>
          </p:cNvPr>
          <p:cNvSpPr/>
          <p:nvPr/>
        </p:nvSpPr>
        <p:spPr>
          <a:xfrm>
            <a:off x="3012890" y="599307"/>
            <a:ext cx="1020185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6089ED-F8E2-4381-99B5-22BBAE542E2B}"/>
              </a:ext>
            </a:extLst>
          </p:cNvPr>
          <p:cNvGrpSpPr/>
          <p:nvPr/>
        </p:nvGrpSpPr>
        <p:grpSpPr>
          <a:xfrm>
            <a:off x="1644491" y="4882267"/>
            <a:ext cx="1068643" cy="369332"/>
            <a:chOff x="3647644" y="5359159"/>
            <a:chExt cx="1068643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CBC2048-DDD2-49D4-B89E-5C7E4A6E96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AD8233B-A235-4AA9-A406-69CF4C160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9637E6-236D-4D77-8875-A2EFB9DB76D0}"/>
              </a:ext>
            </a:extLst>
          </p:cNvPr>
          <p:cNvGrpSpPr/>
          <p:nvPr/>
        </p:nvGrpSpPr>
        <p:grpSpPr>
          <a:xfrm>
            <a:off x="2662911" y="5974776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CBB68E-C896-41D1-B864-568C22B4F5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4D00126-15B8-4739-9196-5E4E3AE53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66CB22E-9A2C-4A7B-B36B-349B070E0124}"/>
              </a:ext>
            </a:extLst>
          </p:cNvPr>
          <p:cNvGrpSpPr/>
          <p:nvPr/>
        </p:nvGrpSpPr>
        <p:grpSpPr>
          <a:xfrm>
            <a:off x="3877061" y="4845238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461410-B398-4CE4-8C02-14862FA22E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39E6A53-AB41-454D-8322-DF2C95182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730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5" grpId="0" animBg="1"/>
      <p:bldP spid="76" grpId="0" animBg="1"/>
      <p:bldP spid="86" grpId="0" animBg="1"/>
      <p:bldP spid="8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217B4-9AA4-0D7A-A77C-8706FC35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8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damped_pendulum.ipynb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A3498-643C-4582-A192-33456958A3F6}"/>
              </a:ext>
            </a:extLst>
          </p:cNvPr>
          <p:cNvSpPr txBox="1"/>
          <p:nvPr/>
        </p:nvSpPr>
        <p:spPr>
          <a:xfrm>
            <a:off x="5757401" y="4724044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</p:spTree>
    <p:extLst>
      <p:ext uri="{BB962C8B-B14F-4D97-AF65-F5344CB8AC3E}">
        <p14:creationId xmlns:p14="http://schemas.microsoft.com/office/powerpoint/2010/main" val="17055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AD92D-47AE-4F05-9D3B-DD5D8ADB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5" y="1592420"/>
            <a:ext cx="3641204" cy="490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A7AFA-419B-4329-AE2B-EE896228836A}"/>
              </a:ext>
            </a:extLst>
          </p:cNvPr>
          <p:cNvSpPr txBox="1"/>
          <p:nvPr/>
        </p:nvSpPr>
        <p:spPr>
          <a:xfrm>
            <a:off x="4572000" y="1584873"/>
            <a:ext cx="324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Taipei 101</a:t>
            </a:r>
            <a:r>
              <a:rPr lang="en-US" dirty="0"/>
              <a:t> – Taiwan</a:t>
            </a:r>
          </a:p>
          <a:p>
            <a:pPr algn="ctr"/>
            <a:r>
              <a:rPr lang="en-US" dirty="0"/>
              <a:t>The Worlds Tallest Building (2004-2009)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8F4E-7807-4AFB-9973-00195FF1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4" y="2624495"/>
            <a:ext cx="3868379" cy="3868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05C45-8121-4053-BFA6-17766EB5BC0B}"/>
              </a:ext>
            </a:extLst>
          </p:cNvPr>
          <p:cNvSpPr txBox="1"/>
          <p:nvPr/>
        </p:nvSpPr>
        <p:spPr>
          <a:xfrm>
            <a:off x="5444920" y="6310312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730 Tons</a:t>
            </a:r>
          </a:p>
        </p:txBody>
      </p:sp>
    </p:spTree>
    <p:extLst>
      <p:ext uri="{BB962C8B-B14F-4D97-AF65-F5344CB8AC3E}">
        <p14:creationId xmlns:p14="http://schemas.microsoft.com/office/powerpoint/2010/main" val="36688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>
                <a:latin typeface="Consolas" panose="020B0609020204030204" pitchFamily="49" charset="0"/>
              </a:rPr>
              <a:t>jupyter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EE61-E5A3-472B-9930-A812A4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4" y="1210590"/>
            <a:ext cx="6478883" cy="540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437D-1075-A10F-8A8F-E44B0BB4C26D}"/>
              </a:ext>
            </a:extLst>
          </p:cNvPr>
          <p:cNvSpPr txBox="1"/>
          <p:nvPr/>
        </p:nvSpPr>
        <p:spPr>
          <a:xfrm>
            <a:off x="4018935" y="4264155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365 Minivans</a:t>
            </a:r>
          </a:p>
        </p:txBody>
      </p:sp>
    </p:spTree>
    <p:extLst>
      <p:ext uri="{BB962C8B-B14F-4D97-AF65-F5344CB8AC3E}">
        <p14:creationId xmlns:p14="http://schemas.microsoft.com/office/powerpoint/2010/main" val="93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501" y="361615"/>
            <a:ext cx="340614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harmonograph.ipynb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6F44A-5292-41F4-A4FC-B2A2E1B3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1" y="613925"/>
            <a:ext cx="3809524" cy="5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103B5-EEA5-4B4C-98FD-A7142F1D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39" y="1680333"/>
            <a:ext cx="3315266" cy="25502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E4B3B5F-5D76-4927-8790-F0705ABB708E}"/>
              </a:ext>
            </a:extLst>
          </p:cNvPr>
          <p:cNvGrpSpPr/>
          <p:nvPr/>
        </p:nvGrpSpPr>
        <p:grpSpPr>
          <a:xfrm>
            <a:off x="7307438" y="1801776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B4B706-784D-4801-BC38-2556792F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D896C8-970A-471C-9858-CBEF8042C5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12380A-AB35-48BC-8E13-00BEC8331F71}"/>
              </a:ext>
            </a:extLst>
          </p:cNvPr>
          <p:cNvGrpSpPr/>
          <p:nvPr/>
        </p:nvGrpSpPr>
        <p:grpSpPr>
          <a:xfrm>
            <a:off x="7904664" y="1951607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2FDDB17-83EA-44DD-8448-C4ECE697F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97D8FA-64E7-46A3-A6BA-8A54275C44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42B80A-4760-4B92-872C-542AB74A6453}"/>
              </a:ext>
            </a:extLst>
          </p:cNvPr>
          <p:cNvGrpSpPr/>
          <p:nvPr/>
        </p:nvGrpSpPr>
        <p:grpSpPr>
          <a:xfrm>
            <a:off x="7307438" y="2138482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F0AE37-7A5A-4B7B-B49E-EDF6A85E3C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F8BBEF2-148F-4B89-ABFE-07050FB07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50B6E0-807B-4A71-A678-AEBA24D2321A}"/>
              </a:ext>
            </a:extLst>
          </p:cNvPr>
          <p:cNvGrpSpPr/>
          <p:nvPr/>
        </p:nvGrpSpPr>
        <p:grpSpPr>
          <a:xfrm>
            <a:off x="7307438" y="2435077"/>
            <a:ext cx="1076632" cy="369332"/>
            <a:chOff x="4968362" y="2079211"/>
            <a:chExt cx="1076632" cy="369332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932BE3-C6CF-4A1C-A71B-D48334E65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1C89A6-3331-4AC3-A8BE-9068BC55116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EF9167-1682-4347-878D-9AF04B6B6635}"/>
              </a:ext>
            </a:extLst>
          </p:cNvPr>
          <p:cNvGrpSpPr/>
          <p:nvPr/>
        </p:nvGrpSpPr>
        <p:grpSpPr>
          <a:xfrm>
            <a:off x="7904664" y="2584908"/>
            <a:ext cx="1076632" cy="369332"/>
            <a:chOff x="4704120" y="2356972"/>
            <a:chExt cx="1076632" cy="369332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9515437-3AA7-4864-A38A-08AF46450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AD6BC8-80A6-4FC6-8E3E-15C0B270A5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68088D0-FC90-4580-9A4D-AB074E79F0F5}"/>
              </a:ext>
            </a:extLst>
          </p:cNvPr>
          <p:cNvGrpSpPr/>
          <p:nvPr/>
        </p:nvGrpSpPr>
        <p:grpSpPr>
          <a:xfrm>
            <a:off x="7307438" y="2771783"/>
            <a:ext cx="1068643" cy="369332"/>
            <a:chOff x="3647644" y="4910075"/>
            <a:chExt cx="1068643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9FE76A-E929-48FB-A668-58AB1322F92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F399079-A146-4407-8B1F-B7D0262BFD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/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/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396315F0-4C10-41F2-8171-901FB7A81AB5}"/>
              </a:ext>
            </a:extLst>
          </p:cNvPr>
          <p:cNvGrpSpPr/>
          <p:nvPr/>
        </p:nvGrpSpPr>
        <p:grpSpPr>
          <a:xfrm>
            <a:off x="3262874" y="2435077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32A3DA-A237-4B1A-8C94-C897A13D34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71FA4E4-1B06-4D8C-981A-A0698B681C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6398BC-C7D5-441F-B469-17869F2370B9}"/>
              </a:ext>
            </a:extLst>
          </p:cNvPr>
          <p:cNvGrpSpPr/>
          <p:nvPr/>
        </p:nvGrpSpPr>
        <p:grpSpPr>
          <a:xfrm>
            <a:off x="2381965" y="3077969"/>
            <a:ext cx="1076632" cy="369332"/>
            <a:chOff x="2157212" y="5356391"/>
            <a:chExt cx="1076632" cy="36933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C93F43-B272-4EA6-89A4-2D09202FBF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3A616AC-24E3-4BA6-B088-6C11AE584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CB672D-3985-41A6-AD9D-C5CAA9C92262}"/>
              </a:ext>
            </a:extLst>
          </p:cNvPr>
          <p:cNvGrpSpPr/>
          <p:nvPr/>
        </p:nvGrpSpPr>
        <p:grpSpPr>
          <a:xfrm>
            <a:off x="3262874" y="4038321"/>
            <a:ext cx="1076632" cy="369332"/>
            <a:chOff x="2157212" y="5356391"/>
            <a:chExt cx="1076632" cy="36933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D44F7F9-5C63-4CCD-972F-6D11D33A63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FAF82A3-47BD-4250-9C85-A72B1871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0DC3F8-C2C0-44A1-9AD2-7B1AD9023A63}"/>
              </a:ext>
            </a:extLst>
          </p:cNvPr>
          <p:cNvGrpSpPr/>
          <p:nvPr/>
        </p:nvGrpSpPr>
        <p:grpSpPr>
          <a:xfrm>
            <a:off x="3241023" y="5268453"/>
            <a:ext cx="1076632" cy="369332"/>
            <a:chOff x="2157212" y="5356391"/>
            <a:chExt cx="1076632" cy="36933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A38B372-333F-4A43-B0CD-589DB8CBD7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BC0CBD7-38E0-4678-BEDF-3C52FDF76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0DE8D-35DA-40E6-AF18-21A659BDD95E}"/>
              </a:ext>
            </a:extLst>
          </p:cNvPr>
          <p:cNvSpPr/>
          <p:nvPr/>
        </p:nvSpPr>
        <p:spPr>
          <a:xfrm>
            <a:off x="946149" y="962025"/>
            <a:ext cx="1390651" cy="1301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26CBBE-9D2D-4639-8254-4904968CC6E6}"/>
              </a:ext>
            </a:extLst>
          </p:cNvPr>
          <p:cNvSpPr/>
          <p:nvPr/>
        </p:nvSpPr>
        <p:spPr>
          <a:xfrm>
            <a:off x="1210142" y="2859172"/>
            <a:ext cx="1390651" cy="1301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12" grpId="0" animBg="1"/>
      <p:bldP spid="10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E1936-6736-3C06-B68B-A878BB84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2153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harmonograph.ipynb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/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56FBC-AC4C-641F-0DD3-2FAC339F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2" y="1320215"/>
            <a:ext cx="8161096" cy="5036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B97E83-E39D-2887-20B1-DA7E3B2E7B0E}"/>
              </a:ext>
            </a:extLst>
          </p:cNvPr>
          <p:cNvSpPr/>
          <p:nvPr/>
        </p:nvSpPr>
        <p:spPr>
          <a:xfrm>
            <a:off x="831954" y="2183607"/>
            <a:ext cx="1963712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750BA-E288-4DD3-2070-BBD0558CC3DB}"/>
              </a:ext>
            </a:extLst>
          </p:cNvPr>
          <p:cNvSpPr/>
          <p:nvPr/>
        </p:nvSpPr>
        <p:spPr>
          <a:xfrm>
            <a:off x="765279" y="4010131"/>
            <a:ext cx="1406421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E10B7C6-AD35-4F4E-31B5-46475FA85DBA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423088" y="2713019"/>
            <a:ext cx="1732914" cy="1048531"/>
          </a:xfrm>
          <a:prstGeom prst="bentConnector4">
            <a:avLst>
              <a:gd name="adj1" fmla="val 47299"/>
              <a:gd name="adj2" fmla="val 121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223778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 err="1">
                <a:solidFill>
                  <a:srgbClr val="FF0000"/>
                </a:solidFill>
              </a:rPr>
              <a:t>Lotka</a:t>
            </a:r>
            <a:r>
              <a:rPr lang="en-US" b="1" dirty="0">
                <a:solidFill>
                  <a:srgbClr val="FF0000"/>
                </a:solidFill>
              </a:rPr>
              <a:t>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u="sng" dirty="0"/>
              <a:t>coupled</a:t>
            </a:r>
            <a:r>
              <a:rPr lang="en-US" dirty="0"/>
              <a:t>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non-linear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differential equations can be numerically estimated using the </a:t>
            </a:r>
            <a:r>
              <a:rPr lang="en-US" b="1" dirty="0" err="1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 err="1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4EA8F-E316-FB16-BC42-FC7762388152}"/>
              </a:ext>
            </a:extLst>
          </p:cNvPr>
          <p:cNvSpPr txBox="1"/>
          <p:nvPr/>
        </p:nvSpPr>
        <p:spPr>
          <a:xfrm>
            <a:off x="961092" y="1607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98FB1-D1A5-5251-52B1-B68E186BE825}"/>
              </a:ext>
            </a:extLst>
          </p:cNvPr>
          <p:cNvGrpSpPr/>
          <p:nvPr/>
        </p:nvGrpSpPr>
        <p:grpSpPr>
          <a:xfrm>
            <a:off x="557882" y="2308485"/>
            <a:ext cx="1459162" cy="1827685"/>
            <a:chOff x="548330" y="2308485"/>
            <a:chExt cx="1459162" cy="1827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F61BAF-77D6-4655-9004-1C4D326A9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332" t="4438" r="16691" b="18238"/>
            <a:stretch/>
          </p:blipFill>
          <p:spPr>
            <a:xfrm>
              <a:off x="719528" y="2308485"/>
              <a:ext cx="1116767" cy="1476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127D5-D5EF-0508-2B6D-09744CD0A17E}"/>
                </a:ext>
              </a:extLst>
            </p:cNvPr>
            <p:cNvSpPr txBox="1"/>
            <p:nvPr/>
          </p:nvSpPr>
          <p:spPr>
            <a:xfrm>
              <a:off x="548330" y="3797616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Alfred Lotka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960FB-D68F-9281-B177-1FA874E1AC64}"/>
              </a:ext>
            </a:extLst>
          </p:cNvPr>
          <p:cNvGrpSpPr/>
          <p:nvPr/>
        </p:nvGrpSpPr>
        <p:grpSpPr>
          <a:xfrm>
            <a:off x="557882" y="4553485"/>
            <a:ext cx="1459162" cy="1802866"/>
            <a:chOff x="567434" y="4553485"/>
            <a:chExt cx="1459162" cy="1802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A93DB-4B36-42D9-B1CE-23C6C9AB3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6" t="3292" r="10398" b="13590"/>
            <a:stretch/>
          </p:blipFill>
          <p:spPr>
            <a:xfrm>
              <a:off x="729756" y="4553485"/>
              <a:ext cx="1134518" cy="147624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1D970-F78C-CB70-B463-B3A0F63146DC}"/>
                </a:ext>
              </a:extLst>
            </p:cNvPr>
            <p:cNvSpPr txBox="1"/>
            <p:nvPr/>
          </p:nvSpPr>
          <p:spPr>
            <a:xfrm>
              <a:off x="567434" y="6017797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Vito Volterra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9CAF4-B9F5-4359-9206-FB1CF8AB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78" y="1415608"/>
            <a:ext cx="4067973" cy="501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D295E4-FC29-454B-A868-59440C48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51" y="146858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/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/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blipFill>
                <a:blip r:embed="rId6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/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blipFill>
                <a:blip r:embed="rId7"/>
                <a:stretch>
                  <a:fillRect l="-1173" r="-263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D07D12B-0052-4ADE-8130-D25189CE70B6}"/>
              </a:ext>
            </a:extLst>
          </p:cNvPr>
          <p:cNvGrpSpPr/>
          <p:nvPr/>
        </p:nvGrpSpPr>
        <p:grpSpPr>
          <a:xfrm>
            <a:off x="4241772" y="1699355"/>
            <a:ext cx="1076632" cy="369332"/>
            <a:chOff x="4968362" y="2079211"/>
            <a:chExt cx="1076632" cy="3693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D35C461-7738-4395-B94B-D26FA4068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170F7C7-CF9A-4BD6-AFF8-70FEF8BB0B1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018C2-5EA8-44EA-9675-C71593FB5B41}"/>
              </a:ext>
            </a:extLst>
          </p:cNvPr>
          <p:cNvGrpSpPr/>
          <p:nvPr/>
        </p:nvGrpSpPr>
        <p:grpSpPr>
          <a:xfrm>
            <a:off x="4239942" y="2753764"/>
            <a:ext cx="1076632" cy="369332"/>
            <a:chOff x="4704120" y="2356972"/>
            <a:chExt cx="1076632" cy="36933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C9A7901-1D38-4890-BBB9-0E53479D7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0CE500-324F-4171-8469-B2C8A63282D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7C580E7-0F16-4045-8B21-BA7F8BD0EEDB}"/>
              </a:ext>
            </a:extLst>
          </p:cNvPr>
          <p:cNvGrpSpPr/>
          <p:nvPr/>
        </p:nvGrpSpPr>
        <p:grpSpPr>
          <a:xfrm>
            <a:off x="2731305" y="3244334"/>
            <a:ext cx="1068643" cy="369332"/>
            <a:chOff x="3647644" y="4910075"/>
            <a:chExt cx="1068643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A0833B-78A5-46D3-B7BB-2D0492C4D8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170D43A-D7FD-47DE-8BF8-07A715264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6D29CA8-2254-40BC-88BD-686EA8DFB52B}"/>
              </a:ext>
            </a:extLst>
          </p:cNvPr>
          <p:cNvGrpSpPr/>
          <p:nvPr/>
        </p:nvGrpSpPr>
        <p:grpSpPr>
          <a:xfrm>
            <a:off x="2199135" y="3969147"/>
            <a:ext cx="1064340" cy="369332"/>
            <a:chOff x="3647644" y="5421073"/>
            <a:chExt cx="1064340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33C0196-CE14-416F-B7E2-355D2902EE9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7CC5924-A832-4F38-8FD3-E97DD18F1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68DE1AF-CFF8-4A77-B539-86F5BCF08AA5}"/>
              </a:ext>
            </a:extLst>
          </p:cNvPr>
          <p:cNvGrpSpPr/>
          <p:nvPr/>
        </p:nvGrpSpPr>
        <p:grpSpPr>
          <a:xfrm>
            <a:off x="2528750" y="5044494"/>
            <a:ext cx="1068643" cy="369332"/>
            <a:chOff x="3647644" y="5359159"/>
            <a:chExt cx="1068643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FCD169-0CCA-421B-A3E4-2D286E06270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32AE8F8-F965-43ED-913E-B2C451D18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E851E8-F559-49A8-AFC0-5F0C2925EEB3}"/>
              </a:ext>
            </a:extLst>
          </p:cNvPr>
          <p:cNvGrpSpPr/>
          <p:nvPr/>
        </p:nvGrpSpPr>
        <p:grpSpPr>
          <a:xfrm>
            <a:off x="2790772" y="5656445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ED1803-2646-4658-8EBC-E55ACA5D37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9A27A93-0662-4599-8585-ED76DE601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DD88F9C-4B69-431D-A7D8-BCE446B1D99D}"/>
              </a:ext>
            </a:extLst>
          </p:cNvPr>
          <p:cNvGrpSpPr/>
          <p:nvPr/>
        </p:nvGrpSpPr>
        <p:grpSpPr>
          <a:xfrm>
            <a:off x="3635676" y="5196352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982B2B6-CC7F-48B3-9D29-FBED640AFE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76DC675-5D1D-43DF-B278-93CAFB8D8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ED67123-50DC-43BD-A782-7D2756D48EC5}"/>
              </a:ext>
            </a:extLst>
          </p:cNvPr>
          <p:cNvGrpSpPr/>
          <p:nvPr/>
        </p:nvGrpSpPr>
        <p:grpSpPr>
          <a:xfrm>
            <a:off x="4712308" y="6061448"/>
            <a:ext cx="1076632" cy="369332"/>
            <a:chOff x="2157212" y="5356391"/>
            <a:chExt cx="1076632" cy="36933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0ED0C6-B185-4C4D-8506-9637EADDD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4EC08B5-2F16-489B-9BF0-DC0F703F97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9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6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E66D4-24DA-BEE9-D3D1-425B5B15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D480DF2-A3C4-4F82-AC93-CC253491420D}"/>
              </a:ext>
            </a:extLst>
          </p:cNvPr>
          <p:cNvSpPr/>
          <p:nvPr/>
        </p:nvSpPr>
        <p:spPr>
          <a:xfrm>
            <a:off x="6457950" y="4267609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849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work of Hudson and Ross, the </a:t>
            </a:r>
            <a:r>
              <a:rPr lang="en-US" b="1" dirty="0" err="1">
                <a:solidFill>
                  <a:srgbClr val="0070C0"/>
                </a:solidFill>
              </a:rPr>
              <a:t>Kermack</a:t>
            </a:r>
            <a:r>
              <a:rPr lang="en-US" b="1" dirty="0">
                <a:solidFill>
                  <a:srgbClr val="0070C0"/>
                </a:solidFill>
              </a:rPr>
              <a:t>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4" y="2533848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infected, the susceptible population </a:t>
            </a:r>
            <a:r>
              <a:rPr lang="en-US" b="1" dirty="0"/>
              <a:t>decreases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more people are infected, the faster the disease is spread to the susceptible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/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Having more susceptible people makes it easier for the infection to find a new host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Susceptible people become infected (</a:t>
                </a:r>
                <a:r>
                  <a:rPr lang="en-US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𝜷)</a:t>
                </a:r>
                <a:r>
                  <a:rPr lang="en-US" dirty="0"/>
                  <a:t> and infected people become recovered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blipFill>
                <a:blip r:embed="rId7"/>
                <a:stretch>
                  <a:fillRect l="-1161" t="-2703" r="-145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recovered people </a:t>
            </a:r>
            <a:r>
              <a:rPr lang="en-US" b="1" dirty="0"/>
              <a:t>increases</a:t>
            </a:r>
            <a:r>
              <a:rPr lang="en-US" dirty="0"/>
              <a:t> over time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20D35E-05AC-3419-AF66-2564CCEE4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43" y="1700456"/>
            <a:ext cx="5685714" cy="26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872C54-DB9C-41B7-BB6A-7F2B304C7840}"/>
              </a:ext>
            </a:extLst>
          </p:cNvPr>
          <p:cNvGrpSpPr/>
          <p:nvPr/>
        </p:nvGrpSpPr>
        <p:grpSpPr>
          <a:xfrm>
            <a:off x="3320955" y="4793756"/>
            <a:ext cx="2502090" cy="728284"/>
            <a:chOff x="941548" y="1750857"/>
            <a:chExt cx="2502090" cy="728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FCD4B75-90D6-4048-B98A-BF919BC9147D}"/>
                    </a:ext>
                  </a:extLst>
                </p:cNvPr>
                <p:cNvSpPr txBox="1"/>
                <p:nvPr/>
              </p:nvSpPr>
              <p:spPr>
                <a:xfrm>
                  <a:off x="941548" y="1750857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6FACC1-96C5-4844-958F-42C905B76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548" y="1750857"/>
                  <a:ext cx="248150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37" t="-8197" r="-221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43C61A1-B1FF-45B2-B6FF-96A523AECD07}"/>
                    </a:ext>
                  </a:extLst>
                </p:cNvPr>
                <p:cNvSpPr txBox="1"/>
                <p:nvPr/>
              </p:nvSpPr>
              <p:spPr>
                <a:xfrm>
                  <a:off x="962135" y="210980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1E38365-72CC-4F47-8B86-8F2FB45F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135" y="2109809"/>
                  <a:ext cx="2481503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9836" r="-196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86F8D1-F11E-4090-82CF-A52779B1E5CB}"/>
              </a:ext>
            </a:extLst>
          </p:cNvPr>
          <p:cNvGrpSpPr/>
          <p:nvPr/>
        </p:nvGrpSpPr>
        <p:grpSpPr>
          <a:xfrm>
            <a:off x="2667671" y="5723627"/>
            <a:ext cx="3808659" cy="525913"/>
            <a:chOff x="4785080" y="1916906"/>
            <a:chExt cx="380865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3A83EC-596E-488E-9B04-C7F6B0ACC674}"/>
                    </a:ext>
                  </a:extLst>
                </p:cNvPr>
                <p:cNvSpPr txBox="1"/>
                <p:nvPr/>
              </p:nvSpPr>
              <p:spPr>
                <a:xfrm>
                  <a:off x="4785080" y="1916906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3A83EC-596E-488E-9B04-C7F6B0ACC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080" y="1916906"/>
                  <a:ext cx="1168460" cy="5259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595016-A6BD-4496-AD7F-E773D38154CA}"/>
                    </a:ext>
                  </a:extLst>
                </p:cNvPr>
                <p:cNvSpPr txBox="1"/>
                <p:nvPr/>
              </p:nvSpPr>
              <p:spPr>
                <a:xfrm>
                  <a:off x="6103832" y="1916906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595016-A6BD-4496-AD7F-E773D3815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3832" y="1916906"/>
                  <a:ext cx="1460656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9BE97B-28D8-46E7-B05A-5AAFE9B359FB}"/>
                    </a:ext>
                  </a:extLst>
                </p:cNvPr>
                <p:cNvSpPr txBox="1"/>
                <p:nvPr/>
              </p:nvSpPr>
              <p:spPr>
                <a:xfrm>
                  <a:off x="7714780" y="1916906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9BE97B-28D8-46E7-B05A-5AAFE9B35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4780" y="1916906"/>
                  <a:ext cx="878959" cy="5259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74B1C5-1BD9-A16E-18FB-D04883A51FF3}"/>
              </a:ext>
            </a:extLst>
          </p:cNvPr>
          <p:cNvGrpSpPr/>
          <p:nvPr/>
        </p:nvGrpSpPr>
        <p:grpSpPr>
          <a:xfrm>
            <a:off x="5553336" y="300927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82FB38-AE8D-8FCF-BAA3-DED8B342D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7DD424-6BCA-D834-5A41-ADD11804A72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900BEE-A0FF-95CA-414C-A6370BC7460D}"/>
              </a:ext>
            </a:extLst>
          </p:cNvPr>
          <p:cNvGrpSpPr/>
          <p:nvPr/>
        </p:nvGrpSpPr>
        <p:grpSpPr>
          <a:xfrm>
            <a:off x="4111733" y="319635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596167-FB11-B877-EA88-C7D7CE2AC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27C4A-1337-6A0C-45E6-E9E1269170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18786-A986-57EC-1471-DC027A7E9B6D}"/>
              </a:ext>
            </a:extLst>
          </p:cNvPr>
          <p:cNvGrpSpPr/>
          <p:nvPr/>
        </p:nvGrpSpPr>
        <p:grpSpPr>
          <a:xfrm>
            <a:off x="4888686" y="358067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D245C3-AEB0-F866-F416-9A71FF5BB5C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31A5CB-C9CA-8F3E-09CA-DAA448CFF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643477-775A-DC3E-4750-615F2206AC5C}"/>
              </a:ext>
            </a:extLst>
          </p:cNvPr>
          <p:cNvGrpSpPr/>
          <p:nvPr/>
        </p:nvGrpSpPr>
        <p:grpSpPr>
          <a:xfrm>
            <a:off x="3929856" y="397085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4E6E9-D79F-8103-6F3A-3D65E01DC73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FD7223-31B7-9885-B75D-13FAEB60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39243B-7AFE-0ED1-4841-FDA1EB4B508A}"/>
              </a:ext>
            </a:extLst>
          </p:cNvPr>
          <p:cNvSpPr/>
          <p:nvPr/>
        </p:nvSpPr>
        <p:spPr>
          <a:xfrm>
            <a:off x="4321969" y="3057528"/>
            <a:ext cx="1022024" cy="26213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15A72-3E9A-2284-2B5B-1F869567B817}"/>
              </a:ext>
            </a:extLst>
          </p:cNvPr>
          <p:cNvSpPr/>
          <p:nvPr/>
        </p:nvSpPr>
        <p:spPr>
          <a:xfrm>
            <a:off x="5597370" y="5041650"/>
            <a:ext cx="205087" cy="26213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77F795C-87EC-FEA3-4EAF-42CE32AE7947}"/>
              </a:ext>
            </a:extLst>
          </p:cNvPr>
          <p:cNvCxnSpPr>
            <a:stCxn id="23" idx="3"/>
            <a:endCxn id="22" idx="0"/>
          </p:cNvCxnSpPr>
          <p:nvPr/>
        </p:nvCxnSpPr>
        <p:spPr>
          <a:xfrm flipH="1" flipV="1">
            <a:off x="4832981" y="3057528"/>
            <a:ext cx="969476" cy="2115187"/>
          </a:xfrm>
          <a:prstGeom prst="bentConnector4">
            <a:avLst>
              <a:gd name="adj1" fmla="val -135680"/>
              <a:gd name="adj2" fmla="val 11080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955458-F093-AA1C-6932-ECD7294823D7}"/>
              </a:ext>
            </a:extLst>
          </p:cNvPr>
          <p:cNvSpPr/>
          <p:nvPr/>
        </p:nvSpPr>
        <p:spPr>
          <a:xfrm>
            <a:off x="2060467" y="3476982"/>
            <a:ext cx="2723851" cy="5854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925B28-EA11-E652-C199-33DFFC7629F7}"/>
              </a:ext>
            </a:extLst>
          </p:cNvPr>
          <p:cNvSpPr/>
          <p:nvPr/>
        </p:nvSpPr>
        <p:spPr>
          <a:xfrm>
            <a:off x="2387438" y="5879594"/>
            <a:ext cx="205087" cy="26213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65E61B-8159-63B3-A6C8-D2FD90A2C6CD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>
            <a:off x="2060468" y="3769699"/>
            <a:ext cx="326971" cy="2240961"/>
          </a:xfrm>
          <a:prstGeom prst="bentConnector3">
            <a:avLst>
              <a:gd name="adj1" fmla="val 27535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AAA07-935E-4FDE-B8BB-7955DDF3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0" y="1302428"/>
            <a:ext cx="3980952" cy="5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52A033-4CCF-4D07-8D61-2C9C4BC2E99C}"/>
              </a:ext>
            </a:extLst>
          </p:cNvPr>
          <p:cNvGrpSpPr/>
          <p:nvPr/>
        </p:nvGrpSpPr>
        <p:grpSpPr>
          <a:xfrm>
            <a:off x="4879620" y="1398484"/>
            <a:ext cx="3808659" cy="1455784"/>
            <a:chOff x="4947076" y="1188622"/>
            <a:chExt cx="3808659" cy="145578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0872C54-DB9C-41B7-BB6A-7F2B304C7840}"/>
                </a:ext>
              </a:extLst>
            </p:cNvPr>
            <p:cNvGrpSpPr/>
            <p:nvPr/>
          </p:nvGrpSpPr>
          <p:grpSpPr>
            <a:xfrm>
              <a:off x="5600360" y="1188622"/>
              <a:ext cx="2502090" cy="728284"/>
              <a:chOff x="941548" y="1750857"/>
              <a:chExt cx="2502090" cy="7282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FCD4B75-90D6-4048-B98A-BF919BC9147D}"/>
                      </a:ext>
                    </a:extLst>
                  </p:cNvPr>
                  <p:cNvSpPr txBox="1"/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Infection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46FACC1-96C5-4844-958F-42C905B769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37" t="-8197" r="-221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43C61A1-B1FF-45B2-B6FF-96A523AECD07}"/>
                      </a:ext>
                    </a:extLst>
                  </p:cNvPr>
                  <p:cNvSpPr txBox="1"/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Recovery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1E38365-72CC-4F47-8B86-8F2FB45F6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9836" r="-196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6F8D1-F11E-4090-82CF-A52779B1E5CB}"/>
                </a:ext>
              </a:extLst>
            </p:cNvPr>
            <p:cNvGrpSpPr/>
            <p:nvPr/>
          </p:nvGrpSpPr>
          <p:grpSpPr>
            <a:xfrm>
              <a:off x="4947076" y="2118493"/>
              <a:ext cx="3808659" cy="525913"/>
              <a:chOff x="4785080" y="1916906"/>
              <a:chExt cx="3808659" cy="525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/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D0B22-99FB-4836-B50B-B84A00AF5DC9}"/>
              </a:ext>
            </a:extLst>
          </p:cNvPr>
          <p:cNvGrpSpPr/>
          <p:nvPr/>
        </p:nvGrpSpPr>
        <p:grpSpPr>
          <a:xfrm>
            <a:off x="3158998" y="1294933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6CFCD91-B825-436D-92B4-460EAB5F1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EF0EB7-66AB-43E4-862E-3917F9A617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207B68-2DFF-4E8A-9B30-60DAF65DBA22}"/>
              </a:ext>
            </a:extLst>
          </p:cNvPr>
          <p:cNvGrpSpPr/>
          <p:nvPr/>
        </p:nvGrpSpPr>
        <p:grpSpPr>
          <a:xfrm>
            <a:off x="2620682" y="2854268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13B3074-E133-4DBE-AD5F-EA0B697A34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B1C9E2-4ECB-43DD-AA7F-0245BDE798B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F9BC79-5246-4233-8CFB-7447BFDDEEE3}"/>
              </a:ext>
            </a:extLst>
          </p:cNvPr>
          <p:cNvGrpSpPr/>
          <p:nvPr/>
        </p:nvGrpSpPr>
        <p:grpSpPr>
          <a:xfrm>
            <a:off x="3076685" y="3521134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669406-E7C2-46CA-A137-AC45E8A50A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3DADECC-2A0E-4932-9CA5-E02E2BDC6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806AB5-674E-44AB-97C1-1D94C09D0310}"/>
              </a:ext>
            </a:extLst>
          </p:cNvPr>
          <p:cNvGrpSpPr/>
          <p:nvPr/>
        </p:nvGrpSpPr>
        <p:grpSpPr>
          <a:xfrm>
            <a:off x="1742556" y="4221473"/>
            <a:ext cx="1064340" cy="369332"/>
            <a:chOff x="3647644" y="5421073"/>
            <a:chExt cx="1064340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BBF724-068A-4BFC-B07D-CBA3AB7AA22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26DBFB-3D45-4416-81E1-3C036F2A2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DA3BDB-5E64-493F-B62D-0883AFCFEF55}"/>
              </a:ext>
            </a:extLst>
          </p:cNvPr>
          <p:cNvGrpSpPr/>
          <p:nvPr/>
        </p:nvGrpSpPr>
        <p:grpSpPr>
          <a:xfrm>
            <a:off x="1834124" y="5783023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E41A62-14BD-4F06-A478-BA24F94EEDF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A0A675B-255E-4D7C-8101-73860630F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FD71D46-EDEF-4A03-BA1F-362C806FE938}"/>
              </a:ext>
            </a:extLst>
          </p:cNvPr>
          <p:cNvSpPr/>
          <p:nvPr/>
        </p:nvSpPr>
        <p:spPr>
          <a:xfrm>
            <a:off x="628649" y="3584939"/>
            <a:ext cx="2022475" cy="1648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BDEDBA-6F35-442D-8F22-7FC6B7F27797}"/>
              </a:ext>
            </a:extLst>
          </p:cNvPr>
          <p:cNvGrpSpPr/>
          <p:nvPr/>
        </p:nvGrpSpPr>
        <p:grpSpPr>
          <a:xfrm>
            <a:off x="3282290" y="625981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98B24F-4BA0-47B8-A0AF-5941E00156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7A990DC-4551-40FE-AA3F-B4D988CE4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9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2FD8C9-4BA2-DB9C-F500-D8E250F7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7BE1A33-762D-4931-8A67-4D8EAA841094}"/>
              </a:ext>
            </a:extLst>
          </p:cNvPr>
          <p:cNvSpPr/>
          <p:nvPr/>
        </p:nvSpPr>
        <p:spPr>
          <a:xfrm>
            <a:off x="6577871" y="4609596"/>
            <a:ext cx="2106818" cy="954233"/>
          </a:xfrm>
          <a:prstGeom prst="wedgeRoundRectCallout">
            <a:avLst>
              <a:gd name="adj1" fmla="val -95528"/>
              <a:gd name="adj2" fmla="val -565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0294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1A4BF-AB88-6B62-BB02-3E99C46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560086"/>
            <a:ext cx="5663089" cy="424731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78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SIR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560086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infected</a:t>
            </a:r>
            <a:r>
              <a:rPr lang="en-US" sz="2000" dirty="0"/>
              <a:t> population will decrease </a:t>
            </a:r>
            <a:r>
              <a:rPr lang="en-US" sz="2000" i="1" dirty="0"/>
              <a:t>more slowly</a:t>
            </a:r>
            <a:r>
              <a:rPr lang="en-US" sz="2000" dirty="0"/>
              <a:t> than it rises, hence it takes </a:t>
            </a:r>
            <a:r>
              <a:rPr lang="en-US" sz="2000" b="1" dirty="0"/>
              <a:t>much</a:t>
            </a:r>
            <a:r>
              <a:rPr lang="en-US" sz="2000" dirty="0"/>
              <a:t> </a:t>
            </a:r>
            <a:r>
              <a:rPr lang="en-US" sz="2000" b="1" dirty="0"/>
              <a:t>longer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B050"/>
                </a:solidFill>
              </a:rPr>
              <a:t>rid</a:t>
            </a:r>
            <a:r>
              <a:rPr lang="en-US" sz="2000" dirty="0"/>
              <a:t> a population of an infection than it takes for the </a:t>
            </a:r>
            <a:r>
              <a:rPr lang="en-US" sz="2000" u="sng" dirty="0"/>
              <a:t>initial</a:t>
            </a:r>
            <a:r>
              <a:rPr lang="en-US" sz="2000" dirty="0"/>
              <a:t>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percentage of people will remain </a:t>
            </a:r>
            <a:r>
              <a:rPr lang="en-US" sz="2000" b="1" dirty="0">
                <a:solidFill>
                  <a:srgbClr val="0070C0"/>
                </a:solidFill>
              </a:rPr>
              <a:t>susceptible</a:t>
            </a:r>
            <a:r>
              <a:rPr lang="en-US" sz="2000" dirty="0"/>
              <a:t> for a </a:t>
            </a:r>
            <a:r>
              <a:rPr lang="en-US" sz="2000" b="1" dirty="0"/>
              <a:t>very long time</a:t>
            </a:r>
            <a:r>
              <a:rPr lang="en-US" sz="2000" dirty="0"/>
              <a:t> - hence the need for an </a:t>
            </a:r>
            <a:r>
              <a:rPr lang="en-US" sz="2000" i="1" dirty="0"/>
              <a:t>ongoing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vaccination</a:t>
            </a:r>
            <a:r>
              <a:rPr lang="en-US" sz="2000" dirty="0"/>
              <a:t> program – think about smallpox, polio, etc.</a:t>
            </a:r>
          </a:p>
        </p:txBody>
      </p:sp>
    </p:spTree>
    <p:extLst>
      <p:ext uri="{BB962C8B-B14F-4D97-AF65-F5344CB8AC3E}">
        <p14:creationId xmlns:p14="http://schemas.microsoft.com/office/powerpoint/2010/main" val="21449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develop 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equations of motion </a:t>
                </a:r>
                <a:r>
                  <a:rPr lang="en-US" sz="2400" dirty="0"/>
                  <a:t>to accurately plot the 2D trajectory of a projectile moving through a uniform gravitational field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forward-in-time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higher-order approach like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Runge-Kutta</a:t>
                </a:r>
                <a:r>
                  <a:rPr lang="en-US" sz="2000" dirty="0"/>
                  <a:t> improves accuracy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improves the accuracy of the estimations but then requires more time to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A0535-A8F0-4CA9-7001-F9EBE730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03" y="1690689"/>
            <a:ext cx="2982194" cy="4901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E47E52-BDC5-4C5E-A1A1-0C746C9811E8}"/>
              </a:ext>
            </a:extLst>
          </p:cNvPr>
          <p:cNvGrpSpPr/>
          <p:nvPr/>
        </p:nvGrpSpPr>
        <p:grpSpPr>
          <a:xfrm>
            <a:off x="4380163" y="6293218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03117E-1720-72AF-6B2A-50214F97B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9AE5A-0A71-D882-F752-09C7FEFF027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04F958-E5C5-8046-E13D-6BF07F28F279}"/>
              </a:ext>
            </a:extLst>
          </p:cNvPr>
          <p:cNvGrpSpPr/>
          <p:nvPr/>
        </p:nvGrpSpPr>
        <p:grpSpPr>
          <a:xfrm>
            <a:off x="4780541" y="163644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19A9ADA-BDF2-338C-F7A4-79C2D9038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06448-EE0B-B3AA-1461-A31958BEAE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AA0D5B-1616-1D3C-98FD-D0E363B69697}"/>
              </a:ext>
            </a:extLst>
          </p:cNvPr>
          <p:cNvGrpSpPr/>
          <p:nvPr/>
        </p:nvGrpSpPr>
        <p:grpSpPr>
          <a:xfrm>
            <a:off x="4496334" y="184055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181314-3979-33C3-712E-584D9A11494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EA9E4D-48D3-0F09-38CE-BA0857860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993262-158A-1724-1989-F0A2B9216DE1}"/>
              </a:ext>
            </a:extLst>
          </p:cNvPr>
          <p:cNvGrpSpPr/>
          <p:nvPr/>
        </p:nvGrpSpPr>
        <p:grpSpPr>
          <a:xfrm>
            <a:off x="4202051" y="346952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81AC96-5823-F48B-CCEC-4A42A73F71A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B5CA2D-90CD-39CC-A806-4266560A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A00C4-ED07-2981-5E65-1216C5F0574C}"/>
              </a:ext>
            </a:extLst>
          </p:cNvPr>
          <p:cNvGrpSpPr/>
          <p:nvPr/>
        </p:nvGrpSpPr>
        <p:grpSpPr>
          <a:xfrm>
            <a:off x="5332877" y="38619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ECA96-823C-1E86-BF30-0CAB3691C2A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DC929-FC11-7FD0-70DB-E7565926B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574E8-34F0-0749-953F-00F001794AD0}"/>
              </a:ext>
            </a:extLst>
          </p:cNvPr>
          <p:cNvGrpSpPr/>
          <p:nvPr/>
        </p:nvGrpSpPr>
        <p:grpSpPr>
          <a:xfrm>
            <a:off x="5461386" y="447209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4E5973-CE7F-AAC3-73FA-6BDE1D6899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09E529-4FAD-7CCD-707D-32A12011B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DF89C5-D64E-D713-2E35-50E6F7185254}"/>
              </a:ext>
            </a:extLst>
          </p:cNvPr>
          <p:cNvGrpSpPr/>
          <p:nvPr/>
        </p:nvGrpSpPr>
        <p:grpSpPr>
          <a:xfrm>
            <a:off x="4903276" y="4660566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5AE33F-70E2-A729-4B86-9B5DDEAC29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170F1DF-6117-EF8C-9192-1DB83C771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3091D6-D13D-274E-362B-4E19E1C8708A}"/>
              </a:ext>
            </a:extLst>
          </p:cNvPr>
          <p:cNvGrpSpPr/>
          <p:nvPr/>
        </p:nvGrpSpPr>
        <p:grpSpPr>
          <a:xfrm>
            <a:off x="5032350" y="506923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C6F36B-7D99-3DA3-C26E-455E7D0B091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475200A-5759-A20E-94FA-4D1D828F4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C76D9-6EE6-5F6D-5124-C047CA33D3DA}"/>
              </a:ext>
            </a:extLst>
          </p:cNvPr>
          <p:cNvGrpSpPr/>
          <p:nvPr/>
        </p:nvGrpSpPr>
        <p:grpSpPr>
          <a:xfrm>
            <a:off x="5293268" y="426696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4DCA19-B38C-41B5-9605-1ADBA04553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606C9D3-CBE4-A79B-7350-7C885978E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613A09-B0F4-0CD9-3715-56BFA903D561}"/>
              </a:ext>
            </a:extLst>
          </p:cNvPr>
          <p:cNvGrpSpPr/>
          <p:nvPr/>
        </p:nvGrpSpPr>
        <p:grpSpPr>
          <a:xfrm>
            <a:off x="4347156" y="568426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9FCEAD-1BB2-CB5A-A3C0-83A1884C5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4653ECB-BFA7-ED6A-CF93-A0ED65EF6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0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D42292-4054-DD35-DAB0-EB29893C0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44" y="1825625"/>
            <a:ext cx="412510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  <a:p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1A6979-6433-323B-A0AF-A877F41C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24502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Runge-Kutta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Cell 2 of </a:t>
            </a:r>
            <a:r>
              <a:rPr lang="en-US" sz="2400" b="1" dirty="0"/>
              <a:t>harmonograph.ipynb</a:t>
            </a:r>
            <a:r>
              <a:rPr lang="en-US" sz="2400" dirty="0"/>
              <a:t> to reproduce this ellipse: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97F17-3390-6C65-E903-4F2D747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60" y="2288882"/>
            <a:ext cx="3886879" cy="29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7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6031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Jupyter Lab notebook file called </a:t>
            </a:r>
            <a:r>
              <a:rPr lang="en-US" sz="2400" b="1" dirty="0"/>
              <a:t>rlc_circuit.ipynb</a:t>
            </a:r>
          </a:p>
          <a:p>
            <a:r>
              <a:rPr lang="en-US" sz="2400" dirty="0"/>
              <a:t>Your code should plot the current over time flowing through an RLC circuit that maintains a constant DC voltage</a:t>
            </a:r>
          </a:p>
          <a:p>
            <a:r>
              <a:rPr lang="en-US" sz="2400" dirty="0"/>
              <a:t>Use SciPy to estimate this 2</a:t>
            </a:r>
            <a:r>
              <a:rPr lang="en-US" sz="2400" baseline="30000" dirty="0"/>
              <a:t>nd</a:t>
            </a:r>
            <a:r>
              <a:rPr lang="en-US" sz="2400" dirty="0"/>
              <a:t> order homogenous ODE out to 1 second in duration using these values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5635C-100D-8609-90C1-2BFAD82F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690689"/>
            <a:ext cx="1185327" cy="1641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/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AB117CF-7DA1-3DB8-1D81-7B8BB7D65B3D}"/>
              </a:ext>
            </a:extLst>
          </p:cNvPr>
          <p:cNvSpPr txBox="1"/>
          <p:nvPr/>
        </p:nvSpPr>
        <p:spPr>
          <a:xfrm>
            <a:off x="6550701" y="4399613"/>
            <a:ext cx="1708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 Ohms</a:t>
            </a:r>
          </a:p>
          <a:p>
            <a:r>
              <a:rPr lang="en-US" dirty="0"/>
              <a:t>L = 0.01 Henries</a:t>
            </a:r>
          </a:p>
          <a:p>
            <a:r>
              <a:rPr lang="en-US" dirty="0"/>
              <a:t>C = 0.01 Farads</a:t>
            </a:r>
          </a:p>
          <a:p>
            <a:r>
              <a:rPr lang="en-US" dirty="0"/>
              <a:t>Initial I = 1 Amp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61559-0B8D-BFFA-801B-CF362D07B1A3}"/>
              </a:ext>
            </a:extLst>
          </p:cNvPr>
          <p:cNvCxnSpPr/>
          <p:nvPr/>
        </p:nvCxnSpPr>
        <p:spPr>
          <a:xfrm>
            <a:off x="4796852" y="4931764"/>
            <a:ext cx="1661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F0609-4960-D24E-962F-CA51DABD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5" y="1282089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D4A1A-8028-63D5-4E22-ED813AD6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27" y="1686705"/>
            <a:ext cx="6573546" cy="4669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BB5FCC2-201E-BA34-AD9D-BF932EDC3C88}"/>
              </a:ext>
            </a:extLst>
          </p:cNvPr>
          <p:cNvGrpSpPr/>
          <p:nvPr/>
        </p:nvGrpSpPr>
        <p:grpSpPr>
          <a:xfrm>
            <a:off x="2478607" y="16407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2AB73A-06B6-2FD2-0941-32B1BC0BB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5F7420-FD93-3192-EBFD-208AD10DED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D0C47C-D335-A2F6-3FE0-3B901CF69E26}"/>
              </a:ext>
            </a:extLst>
          </p:cNvPr>
          <p:cNvGrpSpPr/>
          <p:nvPr/>
        </p:nvGrpSpPr>
        <p:grpSpPr>
          <a:xfrm>
            <a:off x="3314774" y="185061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D20307F-FEE4-D6ED-AB63-757AAD050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4D6AB2-007A-B7FE-EED8-57382DA708A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075E49-3A46-B637-67E7-D0F54F6C88DE}"/>
              </a:ext>
            </a:extLst>
          </p:cNvPr>
          <p:cNvGrpSpPr/>
          <p:nvPr/>
        </p:nvGrpSpPr>
        <p:grpSpPr>
          <a:xfrm>
            <a:off x="3043382" y="2249929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FAFD22-94F8-5C7B-0F1C-165CC9870F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23AE18C-9BB1-B432-7DD4-6952416B3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219BA2-C332-CA84-8927-A854ED20E07F}"/>
              </a:ext>
            </a:extLst>
          </p:cNvPr>
          <p:cNvGrpSpPr/>
          <p:nvPr/>
        </p:nvGrpSpPr>
        <p:grpSpPr>
          <a:xfrm>
            <a:off x="5849204" y="2514948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951C7C1-B754-E8FA-B0CD-54D345C90B2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A033888-AC1A-FCBF-A4F2-9A9129C90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C0AC50-CBED-9EA1-42CA-90E2B41B04A2}"/>
              </a:ext>
            </a:extLst>
          </p:cNvPr>
          <p:cNvGrpSpPr/>
          <p:nvPr/>
        </p:nvGrpSpPr>
        <p:grpSpPr>
          <a:xfrm>
            <a:off x="5327780" y="3255878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15146C-5AFC-0F1C-EBCC-30D182B45E0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591DA7-5795-CB3D-15D9-2B2688CDB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9CA25F-2573-64A1-FA31-8CB01D3C67D8}"/>
              </a:ext>
            </a:extLst>
          </p:cNvPr>
          <p:cNvGrpSpPr/>
          <p:nvPr/>
        </p:nvGrpSpPr>
        <p:grpSpPr>
          <a:xfrm>
            <a:off x="4155811" y="384536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13F4B9-C848-CDC8-A57C-BC6E5DD011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0BEB16D-65B4-73AC-63AE-1FA60C53B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910FF4-165B-9243-6E8C-FEAEAFE50505}"/>
              </a:ext>
            </a:extLst>
          </p:cNvPr>
          <p:cNvGrpSpPr/>
          <p:nvPr/>
        </p:nvGrpSpPr>
        <p:grpSpPr>
          <a:xfrm>
            <a:off x="7719569" y="4030031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02442-1C93-E7A0-6F17-2DE29D138C8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7B5A657-0971-C4C5-CD73-F4F0D8243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F10EDC-905A-01EF-5E1F-9BA2B73254AE}"/>
              </a:ext>
            </a:extLst>
          </p:cNvPr>
          <p:cNvGrpSpPr/>
          <p:nvPr/>
        </p:nvGrpSpPr>
        <p:grpSpPr>
          <a:xfrm>
            <a:off x="5281148" y="4443335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D74950-AFA9-D415-E320-7E6CAB02A9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C9A794-518C-3592-9DA2-F2C73C02B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01CFE5-C68C-AFD8-B2F7-C4EB66AB40D8}"/>
              </a:ext>
            </a:extLst>
          </p:cNvPr>
          <p:cNvGrpSpPr/>
          <p:nvPr/>
        </p:nvGrpSpPr>
        <p:grpSpPr>
          <a:xfrm>
            <a:off x="2524903" y="344527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6086259-30A7-FCDC-0F8E-798A1F7B64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B90D44-4BE1-CF31-DC47-54504DF3B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86B2B1-3FE6-DF21-DC89-93C35ADB6DB7}"/>
              </a:ext>
            </a:extLst>
          </p:cNvPr>
          <p:cNvGrpSpPr/>
          <p:nvPr/>
        </p:nvGrpSpPr>
        <p:grpSpPr>
          <a:xfrm>
            <a:off x="6192856" y="604215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C2D0D6D-88BD-0B69-9550-71FD2029A7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768E88A-645A-74EA-5BF1-148679D0A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8332DF9-BA07-2AFD-ECB3-CE0E0A5E84CE}"/>
              </a:ext>
            </a:extLst>
          </p:cNvPr>
          <p:cNvSpPr/>
          <p:nvPr/>
        </p:nvSpPr>
        <p:spPr>
          <a:xfrm>
            <a:off x="1639394" y="4516801"/>
            <a:ext cx="651369" cy="2173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/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Line Callout 2 6">
            <a:extLst>
              <a:ext uri="{FF2B5EF4-FFF2-40B4-BE49-F238E27FC236}">
                <a16:creationId xmlns:a16="http://schemas.microsoft.com/office/drawing/2014/main" id="{FDC98433-E05A-1958-65C3-A5263BC90DFF}"/>
              </a:ext>
            </a:extLst>
          </p:cNvPr>
          <p:cNvSpPr/>
          <p:nvPr/>
        </p:nvSpPr>
        <p:spPr>
          <a:xfrm>
            <a:off x="5040714" y="5117900"/>
            <a:ext cx="2502195" cy="690138"/>
          </a:xfrm>
          <a:prstGeom prst="borderCallout2">
            <a:avLst>
              <a:gd name="adj1" fmla="val 43729"/>
              <a:gd name="adj2" fmla="val -1743"/>
              <a:gd name="adj3" fmla="val 63278"/>
              <a:gd name="adj4" fmla="val -10077"/>
              <a:gd name="adj5" fmla="val 136736"/>
              <a:gd name="adj6" fmla="val -1438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trampoline 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10m long x 2 m high</a:t>
            </a:r>
          </a:p>
        </p:txBody>
      </p:sp>
    </p:spTree>
    <p:extLst>
      <p:ext uri="{BB962C8B-B14F-4D97-AF65-F5344CB8AC3E}">
        <p14:creationId xmlns:p14="http://schemas.microsoft.com/office/powerpoint/2010/main" val="34132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6" grpId="0" animBg="1"/>
      <p:bldP spid="96" grpId="1" animBg="1"/>
      <p:bldP spid="9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7324</TotalTime>
  <Words>3065</Words>
  <Application>Microsoft Office PowerPoint</Application>
  <PresentationFormat>On-screen Show (4:3)</PresentationFormat>
  <Paragraphs>660</Paragraphs>
  <Slides>83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18 – Goals</vt:lpstr>
      <vt:lpstr>Session 18 – Goals</vt:lpstr>
      <vt:lpstr>Projectile Motion</vt:lpstr>
      <vt:lpstr>Projectile Motion</vt:lpstr>
      <vt:lpstr>Start Jupyter Lab</vt:lpstr>
      <vt:lpstr>Open projectile_motion.ipynb</vt:lpstr>
      <vt:lpstr>View Cell 1 - projectile_motion.ipynb</vt:lpstr>
      <vt:lpstr>View Cell 1 - projectile_motion.ipynb</vt:lpstr>
      <vt:lpstr>View Cell 1 - projectile_motion.ipynb</vt:lpstr>
      <vt:lpstr>View Cell 1 - projectile_motion.ipynb</vt:lpstr>
      <vt:lpstr>Run Cell 1 - projectile_motion.ipynb</vt:lpstr>
      <vt:lpstr>Run Cell 1 - projectile_motion.ipynb</vt:lpstr>
      <vt:lpstr>Run Cell 1 - projectile_motion.ipynb</vt:lpstr>
      <vt:lpstr>Modelling Nuclear Decay</vt:lpstr>
      <vt:lpstr>Modelling Carbon-14 Decay</vt:lpstr>
      <vt:lpstr>View Cell 1 - euler_nuclear.decay.ipynb</vt:lpstr>
      <vt:lpstr>View Cell 1 - euler_nuclear.decay.ipynb</vt:lpstr>
      <vt:lpstr>Run Cell 1 - euler_nuclear.decay.ipynb</vt:lpstr>
      <vt:lpstr>Fluorine-18</vt:lpstr>
      <vt:lpstr>Fluorine-18</vt:lpstr>
      <vt:lpstr>View Cell 2 - euler_nuclear.decay.ipynb</vt:lpstr>
      <vt:lpstr>Run Cell 2 - euler_nuclear.decay.ipynb</vt:lpstr>
      <vt:lpstr>PowerPoint Presentation</vt:lpstr>
      <vt:lpstr>Modelling a Simple Pendulum</vt:lpstr>
      <vt:lpstr>Modelling a Simple Pendulum</vt:lpstr>
      <vt:lpstr>Modelling a Simple Pendulum</vt:lpstr>
      <vt:lpstr>Open euler_simple_pendulum.ipynb</vt:lpstr>
      <vt:lpstr>View euler_simple_pendulum.ipynb</vt:lpstr>
      <vt:lpstr>View euler_simple_pendulum.ipynb</vt:lpstr>
      <vt:lpstr>Run euler_simple_pendulum.ipynb</vt:lpstr>
      <vt:lpstr>Instability of Euler Method For Highly Oscillatory Modes</vt:lpstr>
      <vt:lpstr>The Euler-Cromer Method</vt:lpstr>
      <vt:lpstr>Open euler_cromer_pendulum.ipynb</vt:lpstr>
      <vt:lpstr>Run euler_cromer_pendulum.ipynb</vt:lpstr>
      <vt:lpstr>Runge-Kutta Methods</vt:lpstr>
      <vt:lpstr>Runge-Kutta Methods</vt:lpstr>
      <vt:lpstr>Runge-Kutta Methods</vt:lpstr>
      <vt:lpstr>Open rk4_nonlinear_ode.ipynb</vt:lpstr>
      <vt:lpstr>Run rk4_nonlinear_ode.ipynb</vt:lpstr>
      <vt:lpstr>Runge-Kutta Methods</vt:lpstr>
      <vt:lpstr>Solve ODEs with SciPy</vt:lpstr>
      <vt:lpstr>Scientific Computing with Python</vt:lpstr>
      <vt:lpstr>Scientific Computing with Python</vt:lpstr>
      <vt:lpstr>Open rkf45_nuclear_decay.ipynb</vt:lpstr>
      <vt:lpstr>Open rkf45_nuclear_decay.ipynb</vt:lpstr>
      <vt:lpstr>Open rkf45_nuclear_decay.ipynb</vt:lpstr>
      <vt:lpstr>Run Cell 1 - rkf45_nuclear_decay.ipynb</vt:lpstr>
      <vt:lpstr>Run Cell 2 - rkf45_nuclear_decay.ipynb</vt:lpstr>
      <vt:lpstr>Modelling a Simple Pendulum</vt:lpstr>
      <vt:lpstr>Open rkf45_simple_pendulum.ipynb</vt:lpstr>
      <vt:lpstr>View rkf45_simple_pendulum.ipynb</vt:lpstr>
      <vt:lpstr>Run rkf45_simple_pendulum.ipynb</vt:lpstr>
      <vt:lpstr>Damped Harmonic Oscillator</vt:lpstr>
      <vt:lpstr>Damped Harmonic Oscillator</vt:lpstr>
      <vt:lpstr>Damped Harmonic Oscillator</vt:lpstr>
      <vt:lpstr>Open damped_pendulum.ipynb</vt:lpstr>
      <vt:lpstr>Run damped_pendulum.ipynb</vt:lpstr>
      <vt:lpstr>Tuned Mass Dampers</vt:lpstr>
      <vt:lpstr>Tuned Mass Dampers</vt:lpstr>
      <vt:lpstr>Coupled Harmonograph</vt:lpstr>
      <vt:lpstr>Coupled Harmonograph</vt:lpstr>
      <vt:lpstr>Open harmonograph.ipynb</vt:lpstr>
      <vt:lpstr>Run Cell 1 – harmonograph.ipynb</vt:lpstr>
      <vt:lpstr>Lissajous Figures</vt:lpstr>
      <vt:lpstr>Lissajous Orbits</vt:lpstr>
      <vt:lpstr>Lissajous Orbits</vt:lpstr>
      <vt:lpstr>Lissajous Orbits</vt:lpstr>
      <vt:lpstr>PowerPoint Presentation</vt:lpstr>
      <vt:lpstr>PowerPoint Presentation</vt:lpstr>
      <vt:lpstr>Open predator_prey.ipynb</vt:lpstr>
      <vt:lpstr>Run predator_prey.ipynb</vt:lpstr>
      <vt:lpstr>PowerPoint Presentation</vt:lpstr>
      <vt:lpstr>PowerPoint Presentation</vt:lpstr>
      <vt:lpstr>Open epidemiology.py</vt:lpstr>
      <vt:lpstr>Open epidemiology_sir.ipynb</vt:lpstr>
      <vt:lpstr>Run epidemiology_sir.ipynb</vt:lpstr>
      <vt:lpstr>PowerPoint Presentation</vt:lpstr>
      <vt:lpstr>Session 18 – Know You Know…</vt:lpstr>
      <vt:lpstr>Session 18 – Know You Know…</vt:lpstr>
      <vt:lpstr>Task 18-01</vt:lpstr>
      <vt:lpstr>Task 18-02</vt:lpstr>
      <vt:lpstr>Task 18-02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866</cp:revision>
  <cp:lastPrinted>2015-06-01T00:45:11Z</cp:lastPrinted>
  <dcterms:created xsi:type="dcterms:W3CDTF">2014-09-21T17:58:26Z</dcterms:created>
  <dcterms:modified xsi:type="dcterms:W3CDTF">2023-05-24T03:59:01Z</dcterms:modified>
</cp:coreProperties>
</file>